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380"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4" r:id="rId29"/>
    <p:sldId id="343" r:id="rId30"/>
    <p:sldId id="345" r:id="rId31"/>
    <p:sldId id="346" r:id="rId32"/>
    <p:sldId id="347" r:id="rId33"/>
    <p:sldId id="348" r:id="rId34"/>
    <p:sldId id="349" r:id="rId35"/>
    <p:sldId id="350" r:id="rId36"/>
    <p:sldId id="351" r:id="rId37"/>
    <p:sldId id="352" r:id="rId38"/>
    <p:sldId id="353" r:id="rId39"/>
    <p:sldId id="354" r:id="rId40"/>
    <p:sldId id="355"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78129" autoAdjust="0"/>
  </p:normalViewPr>
  <p:slideViewPr>
    <p:cSldViewPr>
      <p:cViewPr varScale="1">
        <p:scale>
          <a:sx n="56" d="100"/>
          <a:sy n="56" d="100"/>
        </p:scale>
        <p:origin x="1140" y="72"/>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7/17/2021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7/17/2021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Consumption follows a smooth, upward trend, interrupted only infrequently by</a:t>
            </a:r>
          </a:p>
          <a:p>
            <a:r>
              <a:rPr lang="en-US" sz="1200" b="0" i="0" u="none" strike="noStrike" kern="1200" baseline="0" dirty="0">
                <a:solidFill>
                  <a:schemeClr val="tx1"/>
                </a:solidFill>
                <a:latin typeface="+mn-lt"/>
                <a:ea typeface="+mn-ea"/>
                <a:cs typeface="+mn-cs"/>
              </a:rPr>
              <a:t>brief recessions.</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values are quarterly data seasonally adjusted at an annual rate.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12</a:t>
            </a:fld>
            <a:endParaRPr lang="en-US"/>
          </a:p>
        </p:txBody>
      </p:sp>
    </p:spTree>
    <p:extLst>
      <p:ext uri="{BB962C8B-B14F-4D97-AF65-F5344CB8AC3E}">
        <p14:creationId xmlns:p14="http://schemas.microsoft.com/office/powerpoint/2010/main" val="1719950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Macroeconomic equilibrium occurs where</a:t>
            </a: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AE </a:t>
            </a:r>
            <a:r>
              <a:rPr lang="en-US" sz="1200" b="0" i="0" u="none" strike="noStrike" kern="1200" baseline="0" dirty="0">
                <a:solidFill>
                  <a:schemeClr val="tx1"/>
                </a:solidFill>
                <a:latin typeface="+mn-lt"/>
                <a:ea typeface="+mn-ea"/>
                <a:cs typeface="+mn-cs"/>
              </a:rPr>
              <a:t>line crosses the 45° line, which occurs</a:t>
            </a:r>
          </a:p>
          <a:p>
            <a:r>
              <a:rPr lang="en-US" sz="1200" b="0" i="0" u="none" strike="noStrike" kern="1200" baseline="0" dirty="0">
                <a:solidFill>
                  <a:schemeClr val="tx1"/>
                </a:solidFill>
                <a:latin typeface="+mn-lt"/>
                <a:ea typeface="+mn-ea"/>
                <a:cs typeface="+mn-cs"/>
              </a:rPr>
              <a:t>at GDP of $10 trillion. If GDP is less</a:t>
            </a:r>
          </a:p>
          <a:p>
            <a:r>
              <a:rPr lang="en-US" sz="1200" b="0" i="0" u="none" strike="noStrike" kern="1200" baseline="0" dirty="0">
                <a:solidFill>
                  <a:schemeClr val="tx1"/>
                </a:solidFill>
                <a:latin typeface="+mn-lt"/>
                <a:ea typeface="+mn-ea"/>
                <a:cs typeface="+mn-cs"/>
              </a:rPr>
              <a:t>than $10 trillion, the corresponding point</a:t>
            </a:r>
          </a:p>
          <a:p>
            <a:r>
              <a:rPr lang="en-US" sz="1200" b="0" i="0" u="none" strike="noStrike" kern="1200" baseline="0" dirty="0">
                <a:solidFill>
                  <a:schemeClr val="tx1"/>
                </a:solidFill>
                <a:latin typeface="+mn-lt"/>
                <a:ea typeface="+mn-ea"/>
                <a:cs typeface="+mn-cs"/>
              </a:rPr>
              <a:t>on the </a:t>
            </a:r>
            <a:r>
              <a:rPr lang="en-US" sz="1200" b="0" i="1" u="none" strike="noStrike" kern="1200" baseline="0" dirty="0">
                <a:solidFill>
                  <a:schemeClr val="tx1"/>
                </a:solidFill>
                <a:latin typeface="+mn-lt"/>
                <a:ea typeface="+mn-ea"/>
                <a:cs typeface="+mn-cs"/>
              </a:rPr>
              <a:t>AE </a:t>
            </a:r>
            <a:r>
              <a:rPr lang="en-US" sz="1200" b="0" i="0" u="none" strike="noStrike" kern="1200" baseline="0" dirty="0">
                <a:solidFill>
                  <a:schemeClr val="tx1"/>
                </a:solidFill>
                <a:latin typeface="+mn-lt"/>
                <a:ea typeface="+mn-ea"/>
                <a:cs typeface="+mn-cs"/>
              </a:rPr>
              <a:t>line is above the 45° line, planned</a:t>
            </a:r>
          </a:p>
          <a:p>
            <a:r>
              <a:rPr lang="en-US" sz="1200" b="0" i="0" u="none" strike="noStrike" kern="1200" baseline="0" dirty="0">
                <a:solidFill>
                  <a:schemeClr val="tx1"/>
                </a:solidFill>
                <a:latin typeface="+mn-lt"/>
                <a:ea typeface="+mn-ea"/>
                <a:cs typeface="+mn-cs"/>
              </a:rPr>
              <a:t>aggregate expenditure is greater than total</a:t>
            </a:r>
          </a:p>
          <a:p>
            <a:r>
              <a:rPr lang="en-US" sz="1200" b="0" i="0" u="none" strike="noStrike" kern="1200" baseline="0" dirty="0">
                <a:solidFill>
                  <a:schemeClr val="tx1"/>
                </a:solidFill>
                <a:latin typeface="+mn-lt"/>
                <a:ea typeface="+mn-ea"/>
                <a:cs typeface="+mn-cs"/>
              </a:rPr>
              <a:t>production, firms will experience an unplanned</a:t>
            </a:r>
          </a:p>
          <a:p>
            <a:r>
              <a:rPr lang="en-US" sz="1200" b="0" i="0" u="none" strike="noStrike" kern="1200" baseline="0" dirty="0">
                <a:solidFill>
                  <a:schemeClr val="tx1"/>
                </a:solidFill>
                <a:latin typeface="+mn-lt"/>
                <a:ea typeface="+mn-ea"/>
                <a:cs typeface="+mn-cs"/>
              </a:rPr>
              <a:t>decrease in inventories, and GDP</a:t>
            </a:r>
          </a:p>
          <a:p>
            <a:r>
              <a:rPr lang="en-US" sz="1200" b="0" i="0" u="none" strike="noStrike" kern="1200" baseline="0" dirty="0">
                <a:solidFill>
                  <a:schemeClr val="tx1"/>
                </a:solidFill>
                <a:latin typeface="+mn-lt"/>
                <a:ea typeface="+mn-ea"/>
                <a:cs typeface="+mn-cs"/>
              </a:rPr>
              <a:t>will increase. If GDP is greater than $10</a:t>
            </a:r>
          </a:p>
          <a:p>
            <a:r>
              <a:rPr lang="en-US" sz="1200" b="0" i="0" u="none" strike="noStrike" kern="1200" baseline="0" dirty="0">
                <a:solidFill>
                  <a:schemeClr val="tx1"/>
                </a:solidFill>
                <a:latin typeface="+mn-lt"/>
                <a:ea typeface="+mn-ea"/>
                <a:cs typeface="+mn-cs"/>
              </a:rPr>
              <a:t>trillion, the corresponding point on the </a:t>
            </a:r>
            <a:r>
              <a:rPr lang="en-US" sz="1200" b="0" i="1" u="none" strike="noStrike" kern="1200" baseline="0" dirty="0">
                <a:solidFill>
                  <a:schemeClr val="tx1"/>
                </a:solidFill>
                <a:latin typeface="+mn-lt"/>
                <a:ea typeface="+mn-ea"/>
                <a:cs typeface="+mn-cs"/>
              </a:rPr>
              <a:t>AE</a:t>
            </a:r>
          </a:p>
          <a:p>
            <a:r>
              <a:rPr lang="en-US" sz="1200" b="0" i="0" u="none" strike="noStrike" kern="1200" baseline="0" dirty="0">
                <a:solidFill>
                  <a:schemeClr val="tx1"/>
                </a:solidFill>
                <a:latin typeface="+mn-lt"/>
                <a:ea typeface="+mn-ea"/>
                <a:cs typeface="+mn-cs"/>
              </a:rPr>
              <a:t>line is below the 45° line, planned aggregate</a:t>
            </a:r>
          </a:p>
          <a:p>
            <a:r>
              <a:rPr lang="en-US" sz="1200" b="0" i="0" u="none" strike="noStrike" kern="1200" baseline="0" dirty="0">
                <a:solidFill>
                  <a:schemeClr val="tx1"/>
                </a:solidFill>
                <a:latin typeface="+mn-lt"/>
                <a:ea typeface="+mn-ea"/>
                <a:cs typeface="+mn-cs"/>
              </a:rPr>
              <a:t>expenditure is less than total production,</a:t>
            </a:r>
          </a:p>
          <a:p>
            <a:r>
              <a:rPr lang="en-US" sz="1200" b="0" i="0" u="none" strike="noStrike" kern="1200" baseline="0" dirty="0">
                <a:solidFill>
                  <a:schemeClr val="tx1"/>
                </a:solidFill>
                <a:latin typeface="+mn-lt"/>
                <a:ea typeface="+mn-ea"/>
                <a:cs typeface="+mn-cs"/>
              </a:rPr>
              <a:t>firms will experience an unplanned increase</a:t>
            </a:r>
          </a:p>
          <a:p>
            <a:r>
              <a:rPr lang="en-US" sz="1200" b="0" i="0" u="none" strike="noStrike" kern="1200" baseline="0" dirty="0">
                <a:solidFill>
                  <a:schemeClr val="tx1"/>
                </a:solidFill>
                <a:latin typeface="+mn-lt"/>
                <a:ea typeface="+mn-ea"/>
                <a:cs typeface="+mn-cs"/>
              </a:rPr>
              <a:t>in inventories, and GDP will decrease.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36</a:t>
            </a:fld>
            <a:endParaRPr lang="en-US"/>
          </a:p>
        </p:txBody>
      </p:sp>
    </p:spTree>
    <p:extLst>
      <p:ext uri="{BB962C8B-B14F-4D97-AF65-F5344CB8AC3E}">
        <p14:creationId xmlns:p14="http://schemas.microsoft.com/office/powerpoint/2010/main" val="358539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aggregate expenditure line intersects</a:t>
            </a:r>
          </a:p>
          <a:p>
            <a:r>
              <a:rPr lang="en-US" sz="1200" b="0" i="0" u="none" strike="noStrike" kern="1200" baseline="0" dirty="0">
                <a:solidFill>
                  <a:schemeClr val="tx1"/>
                </a:solidFill>
                <a:latin typeface="+mn-lt"/>
                <a:ea typeface="+mn-ea"/>
                <a:cs typeface="+mn-cs"/>
              </a:rPr>
              <a:t>the 45° line at a level of GDP below</a:t>
            </a:r>
          </a:p>
          <a:p>
            <a:r>
              <a:rPr lang="en-US" sz="1200" b="0" i="0" u="none" strike="noStrike" kern="1200" baseline="0" dirty="0">
                <a:solidFill>
                  <a:schemeClr val="tx1"/>
                </a:solidFill>
                <a:latin typeface="+mn-lt"/>
                <a:ea typeface="+mn-ea"/>
                <a:cs typeface="+mn-cs"/>
              </a:rPr>
              <a:t>potential GDP, the economy is in recession.</a:t>
            </a:r>
          </a:p>
          <a:p>
            <a:r>
              <a:rPr lang="en-US" sz="1200" b="0" i="0" u="none" strike="noStrike" kern="1200" baseline="0" dirty="0">
                <a:solidFill>
                  <a:schemeClr val="tx1"/>
                </a:solidFill>
                <a:latin typeface="+mn-lt"/>
                <a:ea typeface="+mn-ea"/>
                <a:cs typeface="+mn-cs"/>
              </a:rPr>
              <a:t>The figure shows that potential GDP is $10</a:t>
            </a:r>
          </a:p>
          <a:p>
            <a:r>
              <a:rPr lang="en-US" sz="1200" b="0" i="0" u="none" strike="noStrike" kern="1200" baseline="0" dirty="0">
                <a:solidFill>
                  <a:schemeClr val="tx1"/>
                </a:solidFill>
                <a:latin typeface="+mn-lt"/>
                <a:ea typeface="+mn-ea"/>
                <a:cs typeface="+mn-cs"/>
              </a:rPr>
              <a:t>trillion, but because planned aggregate expenditure</a:t>
            </a:r>
          </a:p>
          <a:p>
            <a:r>
              <a:rPr lang="en-US" sz="1200" b="0" i="0" u="none" strike="noStrike" kern="1200" baseline="0" dirty="0">
                <a:solidFill>
                  <a:schemeClr val="tx1"/>
                </a:solidFill>
                <a:latin typeface="+mn-lt"/>
                <a:ea typeface="+mn-ea"/>
                <a:cs typeface="+mn-cs"/>
              </a:rPr>
              <a:t>is too low, the equilibrium level</a:t>
            </a:r>
          </a:p>
          <a:p>
            <a:r>
              <a:rPr lang="en-US" sz="1200" b="0" i="0" u="none" strike="noStrike" kern="1200" baseline="0" dirty="0">
                <a:solidFill>
                  <a:schemeClr val="tx1"/>
                </a:solidFill>
                <a:latin typeface="+mn-lt"/>
                <a:ea typeface="+mn-ea"/>
                <a:cs typeface="+mn-cs"/>
              </a:rPr>
              <a:t>of GDP is only $9.8 trillion, where the </a:t>
            </a:r>
            <a:r>
              <a:rPr lang="en-US" sz="1200" b="0" i="1" u="none" strike="noStrike" kern="1200" baseline="0" dirty="0">
                <a:solidFill>
                  <a:schemeClr val="tx1"/>
                </a:solidFill>
                <a:latin typeface="+mn-lt"/>
                <a:ea typeface="+mn-ea"/>
                <a:cs typeface="+mn-cs"/>
              </a:rPr>
              <a:t>AE</a:t>
            </a:r>
          </a:p>
          <a:p>
            <a:r>
              <a:rPr lang="en-US" sz="1200" b="0" i="0" u="none" strike="noStrike" kern="1200" baseline="0" dirty="0">
                <a:solidFill>
                  <a:schemeClr val="tx1"/>
                </a:solidFill>
                <a:latin typeface="+mn-lt"/>
                <a:ea typeface="+mn-ea"/>
                <a:cs typeface="+mn-cs"/>
              </a:rPr>
              <a:t>line intersects the 45° line. As a result, some</a:t>
            </a:r>
          </a:p>
          <a:p>
            <a:r>
              <a:rPr lang="en-US" sz="1200" b="0" i="0" u="none" strike="noStrike" kern="1200" baseline="0" dirty="0">
                <a:solidFill>
                  <a:schemeClr val="tx1"/>
                </a:solidFill>
                <a:latin typeface="+mn-lt"/>
                <a:ea typeface="+mn-ea"/>
                <a:cs typeface="+mn-cs"/>
              </a:rPr>
              <a:t>firms will be operating below their normal</a:t>
            </a:r>
          </a:p>
          <a:p>
            <a:r>
              <a:rPr lang="en-US" sz="1200" b="0" i="0" u="none" strike="noStrike" kern="1200" baseline="0" dirty="0">
                <a:solidFill>
                  <a:schemeClr val="tx1"/>
                </a:solidFill>
                <a:latin typeface="+mn-lt"/>
                <a:ea typeface="+mn-ea"/>
                <a:cs typeface="+mn-cs"/>
              </a:rPr>
              <a:t>capacity, and unemployment will be above</a:t>
            </a:r>
          </a:p>
          <a:p>
            <a:r>
              <a:rPr lang="en-US" sz="1200" b="0" i="0" u="none" strike="noStrike" kern="1200" baseline="0" dirty="0">
                <a:solidFill>
                  <a:schemeClr val="tx1"/>
                </a:solidFill>
                <a:latin typeface="+mn-lt"/>
                <a:ea typeface="+mn-ea"/>
                <a:cs typeface="+mn-cs"/>
              </a:rPr>
              <a:t>the natural rate of unemployment. We can</a:t>
            </a:r>
          </a:p>
          <a:p>
            <a:r>
              <a:rPr lang="en-US" sz="1200" b="0" i="0" u="none" strike="noStrike" kern="1200" baseline="0" dirty="0">
                <a:solidFill>
                  <a:schemeClr val="tx1"/>
                </a:solidFill>
                <a:latin typeface="+mn-lt"/>
                <a:ea typeface="+mn-ea"/>
                <a:cs typeface="+mn-cs"/>
              </a:rPr>
              <a:t>measure the shortfall in planned aggregate</a:t>
            </a:r>
          </a:p>
          <a:p>
            <a:r>
              <a:rPr lang="en-US" sz="1200" b="0" i="0" u="none" strike="noStrike" kern="1200" baseline="0" dirty="0">
                <a:solidFill>
                  <a:schemeClr val="tx1"/>
                </a:solidFill>
                <a:latin typeface="+mn-lt"/>
                <a:ea typeface="+mn-ea"/>
                <a:cs typeface="+mn-cs"/>
              </a:rPr>
              <a:t>expenditure as the vertical distance between</a:t>
            </a: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AE </a:t>
            </a:r>
            <a:r>
              <a:rPr lang="en-US" sz="1200" b="0" i="0" u="none" strike="noStrike" kern="1200" baseline="0" dirty="0">
                <a:solidFill>
                  <a:schemeClr val="tx1"/>
                </a:solidFill>
                <a:latin typeface="+mn-lt"/>
                <a:ea typeface="+mn-ea"/>
                <a:cs typeface="+mn-cs"/>
              </a:rPr>
              <a:t>line and the 45° line at the level of</a:t>
            </a:r>
          </a:p>
          <a:p>
            <a:r>
              <a:rPr lang="en-US" sz="1200" b="0" i="0" u="none" strike="noStrike" kern="1200" baseline="0" dirty="0">
                <a:solidFill>
                  <a:schemeClr val="tx1"/>
                </a:solidFill>
                <a:latin typeface="+mn-lt"/>
                <a:ea typeface="+mn-ea"/>
                <a:cs typeface="+mn-cs"/>
              </a:rPr>
              <a:t>potential GDP.</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37</a:t>
            </a:fld>
            <a:endParaRPr lang="en-US"/>
          </a:p>
        </p:txBody>
      </p:sp>
    </p:spTree>
    <p:extLst>
      <p:ext uri="{BB962C8B-B14F-4D97-AF65-F5344CB8AC3E}">
        <p14:creationId xmlns:p14="http://schemas.microsoft.com/office/powerpoint/2010/main" val="89167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economy begins at 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at which</a:t>
            </a:r>
          </a:p>
          <a:p>
            <a:r>
              <a:rPr lang="en-US" sz="1200" b="0" i="0" u="none" strike="noStrike" kern="1200" baseline="0" dirty="0">
                <a:solidFill>
                  <a:schemeClr val="tx1"/>
                </a:solidFill>
                <a:latin typeface="+mn-lt"/>
                <a:ea typeface="+mn-ea"/>
                <a:cs typeface="+mn-cs"/>
              </a:rPr>
              <a:t>equilibrium real GDP is $9.6 trillion. A $100</a:t>
            </a:r>
          </a:p>
          <a:p>
            <a:r>
              <a:rPr lang="en-US" sz="1200" b="0" i="0" u="none" strike="noStrike" kern="1200" baseline="0" dirty="0">
                <a:solidFill>
                  <a:schemeClr val="tx1"/>
                </a:solidFill>
                <a:latin typeface="+mn-lt"/>
                <a:ea typeface="+mn-ea"/>
                <a:cs typeface="+mn-cs"/>
              </a:rPr>
              <a:t>billion increase in planned investment shifts</a:t>
            </a:r>
          </a:p>
          <a:p>
            <a:r>
              <a:rPr lang="en-US" sz="1200" b="0" i="0" u="none" strike="noStrike" kern="1200" baseline="0" dirty="0">
                <a:solidFill>
                  <a:schemeClr val="tx1"/>
                </a:solidFill>
                <a:latin typeface="+mn-lt"/>
                <a:ea typeface="+mn-ea"/>
                <a:cs typeface="+mn-cs"/>
              </a:rPr>
              <a:t>up aggregate expenditure from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2.</a:t>
            </a:r>
          </a:p>
          <a:p>
            <a:r>
              <a:rPr lang="en-US" sz="1200" b="0" i="0" u="none" strike="noStrike" kern="1200" baseline="0" dirty="0">
                <a:solidFill>
                  <a:schemeClr val="tx1"/>
                </a:solidFill>
                <a:latin typeface="+mn-lt"/>
                <a:ea typeface="+mn-ea"/>
                <a:cs typeface="+mn-cs"/>
              </a:rPr>
              <a:t>The new equilibrium is 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where</a:t>
            </a:r>
          </a:p>
          <a:p>
            <a:r>
              <a:rPr lang="en-US" sz="1200" b="0" i="0" u="none" strike="noStrike" kern="1200" baseline="0" dirty="0">
                <a:solidFill>
                  <a:schemeClr val="tx1"/>
                </a:solidFill>
                <a:latin typeface="+mn-lt"/>
                <a:ea typeface="+mn-ea"/>
                <a:cs typeface="+mn-cs"/>
              </a:rPr>
              <a:t>real GDP is $10.0 trillion, which is potential</a:t>
            </a:r>
          </a:p>
          <a:p>
            <a:r>
              <a:rPr lang="en-US" sz="1200" b="0" i="0" u="none" strike="noStrike" kern="1200" baseline="0" dirty="0">
                <a:solidFill>
                  <a:schemeClr val="tx1"/>
                </a:solidFill>
                <a:latin typeface="+mn-lt"/>
                <a:ea typeface="+mn-ea"/>
                <a:cs typeface="+mn-cs"/>
              </a:rPr>
              <a:t>real GDP. Because of the multiplier effect, a</a:t>
            </a:r>
          </a:p>
          <a:p>
            <a:r>
              <a:rPr lang="en-US" sz="1200" b="0" i="0" u="none" strike="noStrike" kern="1200" baseline="0" dirty="0">
                <a:solidFill>
                  <a:schemeClr val="tx1"/>
                </a:solidFill>
                <a:latin typeface="+mn-lt"/>
                <a:ea typeface="+mn-ea"/>
                <a:cs typeface="+mn-cs"/>
              </a:rPr>
              <a:t>$100 billion increase in investment results</a:t>
            </a:r>
          </a:p>
          <a:p>
            <a:r>
              <a:rPr lang="en-US" sz="1200" b="0" i="0" u="none" strike="noStrike" kern="1200" baseline="0" dirty="0">
                <a:solidFill>
                  <a:schemeClr val="tx1"/>
                </a:solidFill>
                <a:latin typeface="+mn-lt"/>
                <a:ea typeface="+mn-ea"/>
                <a:cs typeface="+mn-cs"/>
              </a:rPr>
              <a:t>in a $400 billion increase in equilibrium real</a:t>
            </a:r>
          </a:p>
          <a:p>
            <a:r>
              <a:rPr lang="en-US" sz="1200" b="0" i="0" u="none" strike="noStrike" kern="1200" baseline="0" dirty="0">
                <a:solidFill>
                  <a:schemeClr val="tx1"/>
                </a:solidFill>
                <a:latin typeface="+mn-lt"/>
                <a:ea typeface="+mn-ea"/>
                <a:cs typeface="+mn-cs"/>
              </a:rPr>
              <a:t>GDP.</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41</a:t>
            </a:fld>
            <a:endParaRPr lang="en-US"/>
          </a:p>
        </p:txBody>
      </p:sp>
    </p:spTree>
    <p:extLst>
      <p:ext uri="{BB962C8B-B14F-4D97-AF65-F5344CB8AC3E}">
        <p14:creationId xmlns:p14="http://schemas.microsoft.com/office/powerpoint/2010/main" val="3615775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panel (a), an increase in the price level results in declining consumption,</a:t>
            </a:r>
          </a:p>
          <a:p>
            <a:r>
              <a:rPr lang="en-US" sz="1200" b="0" i="0" u="none" strike="noStrike" kern="1200" baseline="0" dirty="0">
                <a:solidFill>
                  <a:schemeClr val="tx1"/>
                </a:solidFill>
                <a:latin typeface="+mn-lt"/>
                <a:ea typeface="+mn-ea"/>
                <a:cs typeface="+mn-cs"/>
              </a:rPr>
              <a:t>planned investment, and net exports and causes the aggregate expenditure line</a:t>
            </a:r>
          </a:p>
          <a:p>
            <a:r>
              <a:rPr lang="en-US" sz="1200" b="0" i="0" u="none" strike="noStrike" kern="1200" baseline="0" dirty="0">
                <a:solidFill>
                  <a:schemeClr val="tx1"/>
                </a:solidFill>
                <a:latin typeface="+mn-lt"/>
                <a:ea typeface="+mn-ea"/>
                <a:cs typeface="+mn-cs"/>
              </a:rPr>
              <a:t>to shift down from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2. As a result, equilibrium real GDP declines from</a:t>
            </a:r>
          </a:p>
          <a:p>
            <a:r>
              <a:rPr lang="en-US" sz="1200" b="0" i="0" u="none" strike="noStrike" kern="1200" baseline="0" dirty="0">
                <a:solidFill>
                  <a:schemeClr val="tx1"/>
                </a:solidFill>
                <a:latin typeface="+mn-lt"/>
                <a:ea typeface="+mn-ea"/>
                <a:cs typeface="+mn-cs"/>
              </a:rPr>
              <a:t>$10.0 trillion to $9.8 trillion.</a:t>
            </a:r>
          </a:p>
          <a:p>
            <a:r>
              <a:rPr lang="en-US" sz="1200" b="0" i="0" u="none" strike="noStrike" kern="1200" baseline="0" dirty="0">
                <a:solidFill>
                  <a:schemeClr val="tx1"/>
                </a:solidFill>
                <a:latin typeface="+mn-lt"/>
                <a:ea typeface="+mn-ea"/>
                <a:cs typeface="+mn-cs"/>
              </a:rPr>
              <a:t>In panel (b), a decrease in the price level results in rising consumption, planned</a:t>
            </a:r>
          </a:p>
          <a:p>
            <a:r>
              <a:rPr lang="en-US" sz="1200" b="0" i="0" u="none" strike="noStrike" kern="1200" baseline="0" dirty="0">
                <a:solidFill>
                  <a:schemeClr val="tx1"/>
                </a:solidFill>
                <a:latin typeface="+mn-lt"/>
                <a:ea typeface="+mn-ea"/>
                <a:cs typeface="+mn-cs"/>
              </a:rPr>
              <a:t>investment, and net exports and causes the aggregate expenditure line to shift up</a:t>
            </a:r>
          </a:p>
          <a:p>
            <a:r>
              <a:rPr lang="en-US" sz="1200" b="0" i="0" u="none" strike="noStrike" kern="1200" baseline="0" dirty="0">
                <a:solidFill>
                  <a:schemeClr val="tx1"/>
                </a:solidFill>
                <a:latin typeface="+mn-lt"/>
                <a:ea typeface="+mn-ea"/>
                <a:cs typeface="+mn-cs"/>
              </a:rPr>
              <a:t>from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2. As a result, equilibrium real GDP increases from $10.0 trillion</a:t>
            </a:r>
          </a:p>
          <a:p>
            <a:r>
              <a:rPr lang="en-US" sz="1200" b="0" i="0" u="none" strike="noStrike" kern="1200" baseline="0" dirty="0">
                <a:solidFill>
                  <a:schemeClr val="tx1"/>
                </a:solidFill>
                <a:latin typeface="+mn-lt"/>
                <a:ea typeface="+mn-ea"/>
                <a:cs typeface="+mn-cs"/>
              </a:rPr>
              <a:t>to $10.2 trillion.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54</a:t>
            </a:fld>
            <a:endParaRPr lang="en-US"/>
          </a:p>
        </p:txBody>
      </p:sp>
    </p:spTree>
    <p:extLst>
      <p:ext uri="{BB962C8B-B14F-4D97-AF65-F5344CB8AC3E}">
        <p14:creationId xmlns:p14="http://schemas.microsoft.com/office/powerpoint/2010/main" val="2758750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aggregate demand (</a:t>
            </a:r>
            <a:r>
              <a:rPr lang="en-US" sz="1200" b="0" i="1" u="none" strike="noStrike" kern="1200" baseline="0" dirty="0">
                <a:solidFill>
                  <a:schemeClr val="tx1"/>
                </a:solidFill>
                <a:latin typeface="+mn-lt"/>
                <a:ea typeface="+mn-ea"/>
                <a:cs typeface="+mn-cs"/>
              </a:rPr>
              <a:t>AD</a:t>
            </a:r>
            <a:r>
              <a:rPr lang="en-US" sz="1200" b="0" i="0" u="none" strike="noStrike" kern="1200" baseline="0" dirty="0">
                <a:solidFill>
                  <a:schemeClr val="tx1"/>
                </a:solidFill>
                <a:latin typeface="+mn-lt"/>
                <a:ea typeface="+mn-ea"/>
                <a:cs typeface="+mn-cs"/>
              </a:rPr>
              <a:t>) curve shows</a:t>
            </a:r>
          </a:p>
          <a:p>
            <a:r>
              <a:rPr lang="en-US" sz="1200" b="0" i="0" u="none" strike="noStrike" kern="1200" baseline="0" dirty="0">
                <a:solidFill>
                  <a:schemeClr val="tx1"/>
                </a:solidFill>
                <a:latin typeface="+mn-lt"/>
                <a:ea typeface="+mn-ea"/>
                <a:cs typeface="+mn-cs"/>
              </a:rPr>
              <a:t>the relationship between the price level and</a:t>
            </a:r>
          </a:p>
          <a:p>
            <a:r>
              <a:rPr lang="en-US" sz="1200" b="0" i="0" u="none" strike="noStrike" kern="1200" baseline="0" dirty="0">
                <a:solidFill>
                  <a:schemeClr val="tx1"/>
                </a:solidFill>
                <a:latin typeface="+mn-lt"/>
                <a:ea typeface="+mn-ea"/>
                <a:cs typeface="+mn-cs"/>
              </a:rPr>
              <a:t>the level of planned aggregate expenditure</a:t>
            </a:r>
          </a:p>
          <a:p>
            <a:r>
              <a:rPr lang="en-US" sz="1200" b="0" i="0" u="none" strike="noStrike" kern="1200" baseline="0" dirty="0">
                <a:solidFill>
                  <a:schemeClr val="tx1"/>
                </a:solidFill>
                <a:latin typeface="+mn-lt"/>
                <a:ea typeface="+mn-ea"/>
                <a:cs typeface="+mn-cs"/>
              </a:rPr>
              <a:t>in the economy. When the price level is 97,</a:t>
            </a:r>
          </a:p>
          <a:p>
            <a:r>
              <a:rPr lang="en-US" sz="1200" b="0" i="0" u="none" strike="noStrike" kern="1200" baseline="0" dirty="0">
                <a:solidFill>
                  <a:schemeClr val="tx1"/>
                </a:solidFill>
                <a:latin typeface="+mn-lt"/>
                <a:ea typeface="+mn-ea"/>
                <a:cs typeface="+mn-cs"/>
              </a:rPr>
              <a:t>real GDP is $10.2 trillion. An increase in</a:t>
            </a:r>
          </a:p>
          <a:p>
            <a:r>
              <a:rPr lang="en-US" sz="1200" b="0" i="0" u="none" strike="noStrike" kern="1200" baseline="0" dirty="0">
                <a:solidFill>
                  <a:schemeClr val="tx1"/>
                </a:solidFill>
                <a:latin typeface="+mn-lt"/>
                <a:ea typeface="+mn-ea"/>
                <a:cs typeface="+mn-cs"/>
              </a:rPr>
              <a:t>the price level to 100 causes consumption,</a:t>
            </a:r>
          </a:p>
          <a:p>
            <a:r>
              <a:rPr lang="en-US" sz="1200" b="0" i="0" u="none" strike="noStrike" kern="1200" baseline="0" dirty="0">
                <a:solidFill>
                  <a:schemeClr val="tx1"/>
                </a:solidFill>
                <a:latin typeface="+mn-lt"/>
                <a:ea typeface="+mn-ea"/>
                <a:cs typeface="+mn-cs"/>
              </a:rPr>
              <a:t>investment, and net exports to fall, which</a:t>
            </a:r>
          </a:p>
          <a:p>
            <a:r>
              <a:rPr lang="en-US" sz="1200" b="0" i="0" u="none" strike="noStrike" kern="1200" baseline="0" dirty="0">
                <a:solidFill>
                  <a:schemeClr val="tx1"/>
                </a:solidFill>
                <a:latin typeface="+mn-lt"/>
                <a:ea typeface="+mn-ea"/>
                <a:cs typeface="+mn-cs"/>
              </a:rPr>
              <a:t>reduces real GDP to $10.0 trillion.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55</a:t>
            </a:fld>
            <a:endParaRPr lang="en-US"/>
          </a:p>
        </p:txBody>
      </p:sp>
    </p:spTree>
    <p:extLst>
      <p:ext uri="{BB962C8B-B14F-4D97-AF65-F5344CB8AC3E}">
        <p14:creationId xmlns:p14="http://schemas.microsoft.com/office/powerpoint/2010/main" val="294652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Panel (a) shows the relationship between consumption and income. The points</a:t>
            </a:r>
          </a:p>
          <a:p>
            <a:r>
              <a:rPr lang="en-US" sz="1200" b="0" i="0" u="none" strike="noStrike" kern="1200" baseline="0" dirty="0">
                <a:solidFill>
                  <a:schemeClr val="tx1"/>
                </a:solidFill>
                <a:latin typeface="+mn-lt"/>
                <a:ea typeface="+mn-ea"/>
                <a:cs typeface="+mn-cs"/>
              </a:rPr>
              <a:t>represent combinations of real consumption spending and real disposable</a:t>
            </a:r>
          </a:p>
          <a:p>
            <a:r>
              <a:rPr lang="en-US" sz="1200" b="0" i="0" u="none" strike="noStrike" kern="1200" baseline="0" dirty="0">
                <a:solidFill>
                  <a:schemeClr val="tx1"/>
                </a:solidFill>
                <a:latin typeface="+mn-lt"/>
                <a:ea typeface="+mn-ea"/>
                <a:cs typeface="+mn-cs"/>
              </a:rPr>
              <a:t>income for the years 1960 to 2012. In panel (b), we draw a straight line</a:t>
            </a:r>
          </a:p>
          <a:p>
            <a:r>
              <a:rPr lang="en-US" sz="1200" b="0" i="0" u="none" strike="noStrike" kern="1200" baseline="0" dirty="0">
                <a:solidFill>
                  <a:schemeClr val="tx1"/>
                </a:solidFill>
                <a:latin typeface="+mn-lt"/>
                <a:ea typeface="+mn-ea"/>
                <a:cs typeface="+mn-cs"/>
              </a:rPr>
              <a:t>through the points from panel (a). The line, which represents the relationship</a:t>
            </a:r>
          </a:p>
          <a:p>
            <a:r>
              <a:rPr lang="en-US" sz="1200" b="0" i="0" u="none" strike="noStrike" kern="1200" baseline="0" dirty="0">
                <a:solidFill>
                  <a:schemeClr val="tx1"/>
                </a:solidFill>
                <a:latin typeface="+mn-lt"/>
                <a:ea typeface="+mn-ea"/>
                <a:cs typeface="+mn-cs"/>
              </a:rPr>
              <a:t>between consumption and disposable income, is called the </a:t>
            </a:r>
            <a:r>
              <a:rPr lang="en-US" sz="1200" b="0" i="1" u="none" strike="noStrike" kern="1200" baseline="0" dirty="0">
                <a:solidFill>
                  <a:schemeClr val="tx1"/>
                </a:solidFill>
                <a:latin typeface="+mn-lt"/>
                <a:ea typeface="+mn-ea"/>
                <a:cs typeface="+mn-cs"/>
              </a:rPr>
              <a:t>consumption</a:t>
            </a:r>
          </a:p>
          <a:p>
            <a:r>
              <a:rPr lang="en-US" sz="1200" b="0" i="1" u="none" strike="noStrike" kern="1200" baseline="0" dirty="0">
                <a:solidFill>
                  <a:schemeClr val="tx1"/>
                </a:solidFill>
                <a:latin typeface="+mn-lt"/>
                <a:ea typeface="+mn-ea"/>
                <a:cs typeface="+mn-cs"/>
              </a:rPr>
              <a:t>function</a:t>
            </a:r>
            <a:r>
              <a:rPr lang="en-US" sz="1200" b="0" i="0" u="none" strike="noStrike" kern="1200" baseline="0" dirty="0">
                <a:solidFill>
                  <a:schemeClr val="tx1"/>
                </a:solidFill>
                <a:latin typeface="+mn-lt"/>
                <a:ea typeface="+mn-ea"/>
                <a:cs typeface="+mn-cs"/>
              </a:rPr>
              <a:t>. The slope of the consumption function is the marginal propensity</a:t>
            </a:r>
          </a:p>
          <a:p>
            <a:r>
              <a:rPr lang="en-US" sz="1200" b="0" i="0" u="none" strike="noStrike" kern="1200" baseline="0" dirty="0">
                <a:solidFill>
                  <a:schemeClr val="tx1"/>
                </a:solidFill>
                <a:latin typeface="+mn-lt"/>
                <a:ea typeface="+mn-ea"/>
                <a:cs typeface="+mn-cs"/>
              </a:rPr>
              <a:t>to consume.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15</a:t>
            </a:fld>
            <a:endParaRPr lang="en-US"/>
          </a:p>
        </p:txBody>
      </p:sp>
    </p:spTree>
    <p:extLst>
      <p:ext uri="{BB962C8B-B14F-4D97-AF65-F5344CB8AC3E}">
        <p14:creationId xmlns:p14="http://schemas.microsoft.com/office/powerpoint/2010/main" val="270998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Because national income differs from disposable</a:t>
            </a:r>
          </a:p>
          <a:p>
            <a:r>
              <a:rPr lang="en-US" sz="1200" b="0" i="0" u="none" strike="noStrike" kern="1200" baseline="0" dirty="0">
                <a:solidFill>
                  <a:schemeClr val="tx1"/>
                </a:solidFill>
                <a:latin typeface="+mn-lt"/>
                <a:ea typeface="+mn-ea"/>
                <a:cs typeface="+mn-cs"/>
              </a:rPr>
              <a:t>income only by net taxes—which, for</a:t>
            </a:r>
          </a:p>
          <a:p>
            <a:r>
              <a:rPr lang="en-US" sz="1200" b="0" i="0" u="none" strike="noStrike" kern="1200" baseline="0" dirty="0">
                <a:solidFill>
                  <a:schemeClr val="tx1"/>
                </a:solidFill>
                <a:latin typeface="+mn-lt"/>
                <a:ea typeface="+mn-ea"/>
                <a:cs typeface="+mn-cs"/>
              </a:rPr>
              <a:t>simplicity, we assume are constant—we can</a:t>
            </a:r>
          </a:p>
          <a:p>
            <a:r>
              <a:rPr lang="en-US" sz="1200" b="0" i="0" u="none" strike="noStrike" kern="1200" baseline="0" dirty="0">
                <a:solidFill>
                  <a:schemeClr val="tx1"/>
                </a:solidFill>
                <a:latin typeface="+mn-lt"/>
                <a:ea typeface="+mn-ea"/>
                <a:cs typeface="+mn-cs"/>
              </a:rPr>
              <a:t>graph the consumption function using national</a:t>
            </a:r>
          </a:p>
          <a:p>
            <a:r>
              <a:rPr lang="en-US" sz="1200" b="0" i="0" u="none" strike="noStrike" kern="1200" baseline="0" dirty="0">
                <a:solidFill>
                  <a:schemeClr val="tx1"/>
                </a:solidFill>
                <a:latin typeface="+mn-lt"/>
                <a:ea typeface="+mn-ea"/>
                <a:cs typeface="+mn-cs"/>
              </a:rPr>
              <a:t>income rather than disposable income.</a:t>
            </a:r>
          </a:p>
          <a:p>
            <a:r>
              <a:rPr lang="en-US" sz="1200" b="0" i="0" u="none" strike="noStrike" kern="1200" baseline="0" dirty="0">
                <a:solidFill>
                  <a:schemeClr val="tx1"/>
                </a:solidFill>
                <a:latin typeface="+mn-lt"/>
                <a:ea typeface="+mn-ea"/>
                <a:cs typeface="+mn-cs"/>
              </a:rPr>
              <a:t>We can also calculate the </a:t>
            </a:r>
            <a:r>
              <a:rPr lang="en-US" sz="1200" b="0" i="1" u="none" strike="noStrike" kern="1200" baseline="0" dirty="0">
                <a:solidFill>
                  <a:schemeClr val="tx1"/>
                </a:solidFill>
                <a:latin typeface="+mn-lt"/>
                <a:ea typeface="+mn-ea"/>
                <a:cs typeface="+mn-cs"/>
              </a:rPr>
              <a:t>MPC</a:t>
            </a:r>
            <a:r>
              <a:rPr lang="en-US" sz="1200" b="0" i="0" u="none" strike="noStrike" kern="1200" baseline="0" dirty="0">
                <a:solidFill>
                  <a:schemeClr val="tx1"/>
                </a:solidFill>
                <a:latin typeface="+mn-lt"/>
                <a:ea typeface="+mn-ea"/>
                <a:cs typeface="+mn-cs"/>
              </a:rPr>
              <a:t>, which is the</a:t>
            </a:r>
          </a:p>
          <a:p>
            <a:r>
              <a:rPr lang="en-US" sz="1200" b="0" i="0" u="none" strike="noStrike" kern="1200" baseline="0" dirty="0">
                <a:solidFill>
                  <a:schemeClr val="tx1"/>
                </a:solidFill>
                <a:latin typeface="+mn-lt"/>
                <a:ea typeface="+mn-ea"/>
                <a:cs typeface="+mn-cs"/>
              </a:rPr>
              <a:t>slope of the consumption function, using</a:t>
            </a:r>
          </a:p>
          <a:p>
            <a:r>
              <a:rPr lang="en-US" sz="1200" b="0" i="0" u="none" strike="noStrike" kern="1200" baseline="0" dirty="0">
                <a:solidFill>
                  <a:schemeClr val="tx1"/>
                </a:solidFill>
                <a:latin typeface="+mn-lt"/>
                <a:ea typeface="+mn-ea"/>
                <a:cs typeface="+mn-cs"/>
              </a:rPr>
              <a:t>either the change in national income or the</a:t>
            </a:r>
          </a:p>
          <a:p>
            <a:r>
              <a:rPr lang="en-US" sz="1200" b="0" i="0" u="none" strike="noStrike" kern="1200" baseline="0" dirty="0">
                <a:solidFill>
                  <a:schemeClr val="tx1"/>
                </a:solidFill>
                <a:latin typeface="+mn-lt"/>
                <a:ea typeface="+mn-ea"/>
                <a:cs typeface="+mn-cs"/>
              </a:rPr>
              <a:t>change in disposable income and always get</a:t>
            </a:r>
          </a:p>
          <a:p>
            <a:r>
              <a:rPr lang="en-US" sz="1200" b="0" i="0" u="none" strike="noStrike" kern="1200" baseline="0" dirty="0">
                <a:solidFill>
                  <a:schemeClr val="tx1"/>
                </a:solidFill>
                <a:latin typeface="+mn-lt"/>
                <a:ea typeface="+mn-ea"/>
                <a:cs typeface="+mn-cs"/>
              </a:rPr>
              <a:t>the same value. The slope of the consumption</a:t>
            </a:r>
          </a:p>
          <a:p>
            <a:r>
              <a:rPr lang="en-US" sz="1200" b="0" i="0" u="none" strike="noStrike" kern="1200" baseline="0" dirty="0">
                <a:solidFill>
                  <a:schemeClr val="tx1"/>
                </a:solidFill>
                <a:latin typeface="+mn-lt"/>
                <a:ea typeface="+mn-ea"/>
                <a:cs typeface="+mn-cs"/>
              </a:rPr>
              <a:t>function between points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is</a:t>
            </a:r>
          </a:p>
          <a:p>
            <a:r>
              <a:rPr lang="en-US" sz="1200" b="0" i="0" u="none" strike="noStrike" kern="1200" baseline="0" dirty="0">
                <a:solidFill>
                  <a:schemeClr val="tx1"/>
                </a:solidFill>
                <a:latin typeface="+mn-lt"/>
                <a:ea typeface="+mn-ea"/>
                <a:cs typeface="+mn-cs"/>
              </a:rPr>
              <a:t>equal to the change in consumption—$1,500</a:t>
            </a:r>
          </a:p>
          <a:p>
            <a:r>
              <a:rPr lang="en-US" sz="1200" b="0" i="0" u="none" strike="noStrike" kern="1200" baseline="0" dirty="0">
                <a:solidFill>
                  <a:schemeClr val="tx1"/>
                </a:solidFill>
                <a:latin typeface="+mn-lt"/>
                <a:ea typeface="+mn-ea"/>
                <a:cs typeface="+mn-cs"/>
              </a:rPr>
              <a:t>billion—divided by the change in national</a:t>
            </a:r>
          </a:p>
          <a:p>
            <a:r>
              <a:rPr lang="en-US" sz="1200" b="0" i="0" u="none" strike="noStrike" kern="1200" baseline="0" dirty="0">
                <a:solidFill>
                  <a:schemeClr val="tx1"/>
                </a:solidFill>
                <a:latin typeface="+mn-lt"/>
                <a:ea typeface="+mn-ea"/>
                <a:cs typeface="+mn-cs"/>
              </a:rPr>
              <a:t>income—$2,000 billion—or 0.75.</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18</a:t>
            </a:fld>
            <a:endParaRPr lang="en-US"/>
          </a:p>
        </p:txBody>
      </p:sp>
    </p:spTree>
    <p:extLst>
      <p:ext uri="{BB962C8B-B14F-4D97-AF65-F5344CB8AC3E}">
        <p14:creationId xmlns:p14="http://schemas.microsoft.com/office/powerpoint/2010/main" val="379633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Investment is subject to larger changes than</a:t>
            </a:r>
          </a:p>
          <a:p>
            <a:r>
              <a:rPr lang="en-US" sz="1200" b="0" i="0" u="none" strike="noStrike" kern="1200" baseline="0" dirty="0">
                <a:solidFill>
                  <a:schemeClr val="tx1"/>
                </a:solidFill>
                <a:latin typeface="+mn-lt"/>
                <a:ea typeface="+mn-ea"/>
                <a:cs typeface="+mn-cs"/>
              </a:rPr>
              <a:t>is consumption. Investment declined significantly</a:t>
            </a:r>
          </a:p>
          <a:p>
            <a:r>
              <a:rPr lang="en-US" sz="1200" b="0" i="0" u="none" strike="noStrike" kern="1200" baseline="0" dirty="0">
                <a:solidFill>
                  <a:schemeClr val="tx1"/>
                </a:solidFill>
                <a:latin typeface="+mn-lt"/>
                <a:ea typeface="+mn-ea"/>
                <a:cs typeface="+mn-cs"/>
              </a:rPr>
              <a:t>during the recessions of 1980, 1981–</a:t>
            </a:r>
          </a:p>
          <a:p>
            <a:r>
              <a:rPr lang="en-US" sz="1200" b="0" i="0" u="none" strike="noStrike" kern="1200" baseline="0" dirty="0">
                <a:solidFill>
                  <a:schemeClr val="tx1"/>
                </a:solidFill>
                <a:latin typeface="+mn-lt"/>
                <a:ea typeface="+mn-ea"/>
                <a:cs typeface="+mn-cs"/>
              </a:rPr>
              <a:t>1982, 1990–1991, 2001, and 2007–2009.</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values are quarterly data, seasonally</a:t>
            </a:r>
          </a:p>
          <a:p>
            <a:r>
              <a:rPr lang="en-US" sz="1200" b="0" i="0" u="none" strike="noStrike" kern="1200" baseline="0" dirty="0">
                <a:solidFill>
                  <a:schemeClr val="tx1"/>
                </a:solidFill>
                <a:latin typeface="+mn-lt"/>
                <a:ea typeface="+mn-ea"/>
                <a:cs typeface="+mn-cs"/>
              </a:rPr>
              <a:t>adjusted at an annual rate.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21</a:t>
            </a:fld>
            <a:endParaRPr lang="en-US"/>
          </a:p>
        </p:txBody>
      </p:sp>
    </p:spTree>
    <p:extLst>
      <p:ext uri="{BB962C8B-B14F-4D97-AF65-F5344CB8AC3E}">
        <p14:creationId xmlns:p14="http://schemas.microsoft.com/office/powerpoint/2010/main" val="404822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Government purchases grew steadily for most of the 1979–2013 period, with the exception</a:t>
            </a:r>
          </a:p>
          <a:p>
            <a:r>
              <a:rPr lang="en-US" sz="1200" b="0" i="0" u="none" strike="noStrike" kern="1200" baseline="0" dirty="0">
                <a:solidFill>
                  <a:schemeClr val="tx1"/>
                </a:solidFill>
                <a:latin typeface="+mn-lt"/>
                <a:ea typeface="+mn-ea"/>
                <a:cs typeface="+mn-cs"/>
              </a:rPr>
              <a:t>of the early 1990s, when concern about the federal budget deficit caused real government</a:t>
            </a:r>
          </a:p>
          <a:p>
            <a:r>
              <a:rPr lang="en-US" sz="1200" b="0" i="0" u="none" strike="noStrike" kern="1200" baseline="0" dirty="0">
                <a:solidFill>
                  <a:schemeClr val="tx1"/>
                </a:solidFill>
                <a:latin typeface="+mn-lt"/>
                <a:ea typeface="+mn-ea"/>
                <a:cs typeface="+mn-cs"/>
              </a:rPr>
              <a:t>purchases to fall for three years, beginning in 1992, and the period following</a:t>
            </a:r>
          </a:p>
          <a:p>
            <a:r>
              <a:rPr lang="en-US" sz="1200" b="0" i="0" u="none" strike="noStrike" kern="1200" baseline="0" dirty="0">
                <a:solidFill>
                  <a:schemeClr val="tx1"/>
                </a:solidFill>
                <a:latin typeface="+mn-lt"/>
                <a:ea typeface="+mn-ea"/>
                <a:cs typeface="+mn-cs"/>
              </a:rPr>
              <a:t>the recession of 2007–2009 when many state and local governments reduced spending.</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values are quarterly data, seasonally adjusted at an annual rate.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25</a:t>
            </a:fld>
            <a:endParaRPr lang="en-US"/>
          </a:p>
        </p:txBody>
      </p:sp>
    </p:spTree>
    <p:extLst>
      <p:ext uri="{BB962C8B-B14F-4D97-AF65-F5344CB8AC3E}">
        <p14:creationId xmlns:p14="http://schemas.microsoft.com/office/powerpoint/2010/main" val="426790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Net exports were negative in most years between 1979 and 2013. Net exports have</a:t>
            </a:r>
          </a:p>
          <a:p>
            <a:r>
              <a:rPr lang="en-US" sz="1200" b="0" i="0" u="none" strike="noStrike" kern="1200" baseline="0" dirty="0">
                <a:solidFill>
                  <a:schemeClr val="tx1"/>
                </a:solidFill>
                <a:latin typeface="+mn-lt"/>
                <a:ea typeface="+mn-ea"/>
                <a:cs typeface="+mn-cs"/>
              </a:rPr>
              <a:t>usually increased when the U.S. economy is in a recession and decreased when</a:t>
            </a:r>
          </a:p>
          <a:p>
            <a:r>
              <a:rPr lang="en-US" sz="1200" b="0" i="0" u="none" strike="noStrike" kern="1200" baseline="0" dirty="0">
                <a:solidFill>
                  <a:schemeClr val="tx1"/>
                </a:solidFill>
                <a:latin typeface="+mn-lt"/>
                <a:ea typeface="+mn-ea"/>
                <a:cs typeface="+mn-cs"/>
              </a:rPr>
              <a:t>the U.S. economy is in an expansion, although they fell during the 2001 recession.</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values are quarterly data, seasonally adjusted at an annual rate.</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305218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45° line shows all the points that are</a:t>
            </a:r>
          </a:p>
          <a:p>
            <a:r>
              <a:rPr lang="en-US" sz="1200" b="0" i="0" u="none" strike="noStrike" kern="1200" baseline="0" dirty="0">
                <a:solidFill>
                  <a:schemeClr val="tx1"/>
                </a:solidFill>
                <a:latin typeface="+mn-lt"/>
                <a:ea typeface="+mn-ea"/>
                <a:cs typeface="+mn-cs"/>
              </a:rPr>
              <a:t>equal distances from both axes. Points such</a:t>
            </a:r>
          </a:p>
          <a:p>
            <a:r>
              <a:rPr lang="en-US" sz="1200" b="0" i="0" u="none" strike="noStrike" kern="1200" baseline="0" dirty="0">
                <a:solidFill>
                  <a:schemeClr val="tx1"/>
                </a:solidFill>
                <a:latin typeface="+mn-lt"/>
                <a:ea typeface="+mn-ea"/>
                <a:cs typeface="+mn-cs"/>
              </a:rPr>
              <a:t>as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at which the quantity produced</a:t>
            </a:r>
          </a:p>
          <a:p>
            <a:r>
              <a:rPr lang="en-US" sz="1200" b="0" i="0" u="none" strike="noStrike" kern="1200" baseline="0" dirty="0">
                <a:solidFill>
                  <a:schemeClr val="tx1"/>
                </a:solidFill>
                <a:latin typeface="+mn-lt"/>
                <a:ea typeface="+mn-ea"/>
                <a:cs typeface="+mn-cs"/>
              </a:rPr>
              <a:t>equals the quantity sold, are on the 45° line.</a:t>
            </a:r>
          </a:p>
          <a:p>
            <a:r>
              <a:rPr lang="en-US" sz="1200" b="0" i="0" u="none" strike="noStrike" kern="1200" baseline="0" dirty="0">
                <a:solidFill>
                  <a:schemeClr val="tx1"/>
                </a:solidFill>
                <a:latin typeface="+mn-lt"/>
                <a:ea typeface="+mn-ea"/>
                <a:cs typeface="+mn-cs"/>
              </a:rPr>
              <a:t>Points such as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at which the quantity sold</a:t>
            </a:r>
          </a:p>
          <a:p>
            <a:r>
              <a:rPr lang="en-US" sz="1200" b="0" i="0" u="none" strike="noStrike" kern="1200" baseline="0" dirty="0">
                <a:solidFill>
                  <a:schemeClr val="tx1"/>
                </a:solidFill>
                <a:latin typeface="+mn-lt"/>
                <a:ea typeface="+mn-ea"/>
                <a:cs typeface="+mn-cs"/>
              </a:rPr>
              <a:t>is greater than the quantity produced, lie</a:t>
            </a:r>
          </a:p>
          <a:p>
            <a:r>
              <a:rPr lang="en-US" sz="1200" b="0" i="0" u="none" strike="noStrike" kern="1200" baseline="0" dirty="0">
                <a:solidFill>
                  <a:schemeClr val="tx1"/>
                </a:solidFill>
                <a:latin typeface="+mn-lt"/>
                <a:ea typeface="+mn-ea"/>
                <a:cs typeface="+mn-cs"/>
              </a:rPr>
              <a:t>above the line. Points such as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at which</a:t>
            </a:r>
          </a:p>
          <a:p>
            <a:r>
              <a:rPr lang="en-US" sz="1200" b="0" i="0" u="none" strike="noStrike" kern="1200" baseline="0" dirty="0">
                <a:solidFill>
                  <a:schemeClr val="tx1"/>
                </a:solidFill>
                <a:latin typeface="+mn-lt"/>
                <a:ea typeface="+mn-ea"/>
                <a:cs typeface="+mn-cs"/>
              </a:rPr>
              <a:t>the quantity sold is less than the quantity</a:t>
            </a:r>
          </a:p>
          <a:p>
            <a:r>
              <a:rPr lang="en-US" sz="1200" b="0" i="0" u="none" strike="noStrike" kern="1200" baseline="0" dirty="0">
                <a:solidFill>
                  <a:schemeClr val="tx1"/>
                </a:solidFill>
                <a:latin typeface="+mn-lt"/>
                <a:ea typeface="+mn-ea"/>
                <a:cs typeface="+mn-cs"/>
              </a:rPr>
              <a:t>produced, lie below the line.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30</a:t>
            </a:fld>
            <a:endParaRPr lang="en-US"/>
          </a:p>
        </p:txBody>
      </p:sp>
    </p:spTree>
    <p:extLst>
      <p:ext uri="{BB962C8B-B14F-4D97-AF65-F5344CB8AC3E}">
        <p14:creationId xmlns:p14="http://schemas.microsoft.com/office/powerpoint/2010/main" val="236136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Every point of macroeconomic equilibrium</a:t>
            </a:r>
          </a:p>
          <a:p>
            <a:r>
              <a:rPr lang="en-US" sz="1200" b="0" i="0" u="none" strike="noStrike" kern="1200" baseline="0" dirty="0">
                <a:solidFill>
                  <a:schemeClr val="tx1"/>
                </a:solidFill>
                <a:latin typeface="+mn-lt"/>
                <a:ea typeface="+mn-ea"/>
                <a:cs typeface="+mn-cs"/>
              </a:rPr>
              <a:t>is on the 45° line, where planned aggregate</a:t>
            </a:r>
          </a:p>
          <a:p>
            <a:r>
              <a:rPr lang="en-US" sz="1200" b="0" i="0" u="none" strike="noStrike" kern="1200" baseline="0" dirty="0">
                <a:solidFill>
                  <a:schemeClr val="tx1"/>
                </a:solidFill>
                <a:latin typeface="+mn-lt"/>
                <a:ea typeface="+mn-ea"/>
                <a:cs typeface="+mn-cs"/>
              </a:rPr>
              <a:t>expenditure equals GDP. At points above the</a:t>
            </a:r>
          </a:p>
          <a:p>
            <a:r>
              <a:rPr lang="en-US" sz="1200" b="0" i="0" u="none" strike="noStrike" kern="1200" baseline="0" dirty="0">
                <a:solidFill>
                  <a:schemeClr val="tx1"/>
                </a:solidFill>
                <a:latin typeface="+mn-lt"/>
                <a:ea typeface="+mn-ea"/>
                <a:cs typeface="+mn-cs"/>
              </a:rPr>
              <a:t>line, planned aggregate expenditure is greater</a:t>
            </a:r>
          </a:p>
          <a:p>
            <a:r>
              <a:rPr lang="en-US" sz="1200" b="0" i="0" u="none" strike="noStrike" kern="1200" baseline="0" dirty="0">
                <a:solidFill>
                  <a:schemeClr val="tx1"/>
                </a:solidFill>
                <a:latin typeface="+mn-lt"/>
                <a:ea typeface="+mn-ea"/>
                <a:cs typeface="+mn-cs"/>
              </a:rPr>
              <a:t>than GDP. At points below the line, planned</a:t>
            </a:r>
          </a:p>
          <a:p>
            <a:r>
              <a:rPr lang="en-US" sz="1200" b="0" i="0" u="none" strike="noStrike" kern="1200" baseline="0" dirty="0">
                <a:solidFill>
                  <a:schemeClr val="tx1"/>
                </a:solidFill>
                <a:latin typeface="+mn-lt"/>
                <a:ea typeface="+mn-ea"/>
                <a:cs typeface="+mn-cs"/>
              </a:rPr>
              <a:t>aggregate expenditure is less than GDP.</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31</a:t>
            </a:fld>
            <a:endParaRPr lang="en-US"/>
          </a:p>
        </p:txBody>
      </p:sp>
    </p:spTree>
    <p:extLst>
      <p:ext uri="{BB962C8B-B14F-4D97-AF65-F5344CB8AC3E}">
        <p14:creationId xmlns:p14="http://schemas.microsoft.com/office/powerpoint/2010/main" val="10822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Macroeconomic equilibrium occurs where</a:t>
            </a:r>
          </a:p>
          <a:p>
            <a:r>
              <a:rPr lang="en-US" sz="1200" b="0" i="0" u="none" strike="noStrike" kern="1200" baseline="0" dirty="0">
                <a:solidFill>
                  <a:schemeClr val="tx1"/>
                </a:solidFill>
                <a:latin typeface="+mn-lt"/>
                <a:ea typeface="+mn-ea"/>
                <a:cs typeface="+mn-cs"/>
              </a:rPr>
              <a:t>the aggregate expenditure (</a:t>
            </a:r>
            <a:r>
              <a:rPr lang="en-US" sz="1200" b="0" i="1" u="none" strike="noStrike" kern="1200" baseline="0" dirty="0">
                <a:solidFill>
                  <a:schemeClr val="tx1"/>
                </a:solidFill>
                <a:latin typeface="+mn-lt"/>
                <a:ea typeface="+mn-ea"/>
                <a:cs typeface="+mn-cs"/>
              </a:rPr>
              <a:t>AE</a:t>
            </a:r>
            <a:r>
              <a:rPr lang="en-US" sz="1200" b="0" i="0" u="none" strike="noStrike" kern="1200" baseline="0" dirty="0">
                <a:solidFill>
                  <a:schemeClr val="tx1"/>
                </a:solidFill>
                <a:latin typeface="+mn-lt"/>
                <a:ea typeface="+mn-ea"/>
                <a:cs typeface="+mn-cs"/>
              </a:rPr>
              <a:t>) line crosses</a:t>
            </a:r>
          </a:p>
          <a:p>
            <a:r>
              <a:rPr lang="en-US" sz="1200" b="0" i="0" u="none" strike="noStrike" kern="1200" baseline="0" dirty="0">
                <a:solidFill>
                  <a:schemeClr val="tx1"/>
                </a:solidFill>
                <a:latin typeface="+mn-lt"/>
                <a:ea typeface="+mn-ea"/>
                <a:cs typeface="+mn-cs"/>
              </a:rPr>
              <a:t>the 45° line. The lowest upward-sloping</a:t>
            </a:r>
          </a:p>
          <a:p>
            <a:r>
              <a:rPr lang="en-US" sz="1200" b="0" i="0" u="none" strike="noStrike" kern="1200" baseline="0" dirty="0">
                <a:solidFill>
                  <a:schemeClr val="tx1"/>
                </a:solidFill>
                <a:latin typeface="+mn-lt"/>
                <a:ea typeface="+mn-ea"/>
                <a:cs typeface="+mn-cs"/>
              </a:rPr>
              <a:t>line,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represents the consumption function.</a:t>
            </a:r>
          </a:p>
          <a:p>
            <a:r>
              <a:rPr lang="en-US" sz="1200" b="0" i="0" u="none" strike="noStrike" kern="1200" baseline="0" dirty="0">
                <a:solidFill>
                  <a:schemeClr val="tx1"/>
                </a:solidFill>
                <a:latin typeface="+mn-lt"/>
                <a:ea typeface="+mn-ea"/>
                <a:cs typeface="+mn-cs"/>
              </a:rPr>
              <a:t>The quantities of planned investment,</a:t>
            </a:r>
          </a:p>
          <a:p>
            <a:r>
              <a:rPr lang="en-US" sz="1200" b="0" i="0" u="none" strike="noStrike" kern="1200" baseline="0" dirty="0">
                <a:solidFill>
                  <a:schemeClr val="tx1"/>
                </a:solidFill>
                <a:latin typeface="+mn-lt"/>
                <a:ea typeface="+mn-ea"/>
                <a:cs typeface="+mn-cs"/>
              </a:rPr>
              <a:t>government purchases, and net exports are</a:t>
            </a:r>
          </a:p>
          <a:p>
            <a:r>
              <a:rPr lang="en-US" sz="1200" b="0" i="0" u="none" strike="noStrike" kern="1200" baseline="0" dirty="0">
                <a:solidFill>
                  <a:schemeClr val="tx1"/>
                </a:solidFill>
                <a:latin typeface="+mn-lt"/>
                <a:ea typeface="+mn-ea"/>
                <a:cs typeface="+mn-cs"/>
              </a:rPr>
              <a:t>constant because we assumed that the variables</a:t>
            </a:r>
          </a:p>
          <a:p>
            <a:r>
              <a:rPr lang="en-US" sz="1200" b="0" i="0" u="none" strike="noStrike" kern="1200" baseline="0" dirty="0">
                <a:solidFill>
                  <a:schemeClr val="tx1"/>
                </a:solidFill>
                <a:latin typeface="+mn-lt"/>
                <a:ea typeface="+mn-ea"/>
                <a:cs typeface="+mn-cs"/>
              </a:rPr>
              <a:t>they depend on are constant. So, the</a:t>
            </a:r>
          </a:p>
          <a:p>
            <a:r>
              <a:rPr lang="en-US" sz="1200" b="0" i="0" u="none" strike="noStrike" kern="1200" baseline="0" dirty="0">
                <a:solidFill>
                  <a:schemeClr val="tx1"/>
                </a:solidFill>
                <a:latin typeface="+mn-lt"/>
                <a:ea typeface="+mn-ea"/>
                <a:cs typeface="+mn-cs"/>
              </a:rPr>
              <a:t>total of planned aggregate expenditure at</a:t>
            </a:r>
          </a:p>
          <a:p>
            <a:r>
              <a:rPr lang="en-US" sz="1200" b="0" i="0" u="none" strike="noStrike" kern="1200" baseline="0" dirty="0">
                <a:solidFill>
                  <a:schemeClr val="tx1"/>
                </a:solidFill>
                <a:latin typeface="+mn-lt"/>
                <a:ea typeface="+mn-ea"/>
                <a:cs typeface="+mn-cs"/>
              </a:rPr>
              <a:t>any level of GDP is the amount of consumption</a:t>
            </a:r>
          </a:p>
          <a:p>
            <a:r>
              <a:rPr lang="en-US" sz="1200" b="0" i="0" u="none" strike="noStrike" kern="1200" baseline="0" dirty="0">
                <a:solidFill>
                  <a:schemeClr val="tx1"/>
                </a:solidFill>
                <a:latin typeface="+mn-lt"/>
                <a:ea typeface="+mn-ea"/>
                <a:cs typeface="+mn-cs"/>
              </a:rPr>
              <a:t>at that level of GDP plus the sum of the</a:t>
            </a:r>
          </a:p>
          <a:p>
            <a:r>
              <a:rPr lang="en-US" sz="1200" b="0" i="0" u="none" strike="noStrike" kern="1200" baseline="0" dirty="0">
                <a:solidFill>
                  <a:schemeClr val="tx1"/>
                </a:solidFill>
                <a:latin typeface="+mn-lt"/>
                <a:ea typeface="+mn-ea"/>
                <a:cs typeface="+mn-cs"/>
              </a:rPr>
              <a:t>constant amounts of planned investment,</a:t>
            </a:r>
          </a:p>
          <a:p>
            <a:r>
              <a:rPr lang="en-US" sz="1200" b="0" i="0" u="none" strike="noStrike" kern="1200" baseline="0" dirty="0">
                <a:solidFill>
                  <a:schemeClr val="tx1"/>
                </a:solidFill>
                <a:latin typeface="+mn-lt"/>
                <a:ea typeface="+mn-ea"/>
                <a:cs typeface="+mn-cs"/>
              </a:rPr>
              <a:t>government purchases, and net exports.</a:t>
            </a:r>
          </a:p>
          <a:p>
            <a:r>
              <a:rPr lang="en-US" sz="1200" b="0" i="0" u="none" strike="noStrike" kern="1200" baseline="0" dirty="0">
                <a:solidFill>
                  <a:schemeClr val="tx1"/>
                </a:solidFill>
                <a:latin typeface="+mn-lt"/>
                <a:ea typeface="+mn-ea"/>
                <a:cs typeface="+mn-cs"/>
              </a:rPr>
              <a:t>We successively add each component of</a:t>
            </a:r>
          </a:p>
          <a:p>
            <a:r>
              <a:rPr lang="en-US" sz="1200" b="0" i="0" u="none" strike="noStrike" kern="1200" baseline="0" dirty="0">
                <a:solidFill>
                  <a:schemeClr val="tx1"/>
                </a:solidFill>
                <a:latin typeface="+mn-lt"/>
                <a:ea typeface="+mn-ea"/>
                <a:cs typeface="+mn-cs"/>
              </a:rPr>
              <a:t>spending to the consumption function line</a:t>
            </a:r>
          </a:p>
          <a:p>
            <a:r>
              <a:rPr lang="en-US" sz="1200" b="0" i="0" u="none" strike="noStrike" kern="1200" baseline="0" dirty="0">
                <a:solidFill>
                  <a:schemeClr val="tx1"/>
                </a:solidFill>
                <a:latin typeface="+mn-lt"/>
                <a:ea typeface="+mn-ea"/>
                <a:cs typeface="+mn-cs"/>
              </a:rPr>
              <a:t>to arrive at the line representing aggregate</a:t>
            </a:r>
          </a:p>
          <a:p>
            <a:r>
              <a:rPr lang="en-US" sz="1200" b="0" i="0" u="none" strike="noStrike" kern="1200" baseline="0" dirty="0">
                <a:solidFill>
                  <a:schemeClr val="tx1"/>
                </a:solidFill>
                <a:latin typeface="+mn-lt"/>
                <a:ea typeface="+mn-ea"/>
                <a:cs typeface="+mn-cs"/>
              </a:rPr>
              <a:t>expenditure.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33</a:t>
            </a:fld>
            <a:endParaRPr lang="en-US"/>
          </a:p>
        </p:txBody>
      </p:sp>
    </p:spTree>
    <p:extLst>
      <p:ext uri="{BB962C8B-B14F-4D97-AF65-F5344CB8AC3E}">
        <p14:creationId xmlns:p14="http://schemas.microsoft.com/office/powerpoint/2010/main" val="26544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62</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2784681924"/>
              </p:ext>
            </p:extLst>
          </p:nvPr>
        </p:nvGraphicFramePr>
        <p:xfrm>
          <a:off x="463550" y="2895600"/>
          <a:ext cx="3269664" cy="3387013"/>
        </p:xfrm>
        <a:graphic>
          <a:graphicData uri="http://schemas.openxmlformats.org/drawingml/2006/table">
            <a:tbl>
              <a:tblPr/>
              <a:tblGrid>
                <a:gridCol w="496553">
                  <a:extLst>
                    <a:ext uri="{9D8B030D-6E8A-4147-A177-3AD203B41FA5}">
                      <a16:colId xmlns:a16="http://schemas.microsoft.com/office/drawing/2014/main" val="20000"/>
                    </a:ext>
                  </a:extLst>
                </a:gridCol>
                <a:gridCol w="2773111">
                  <a:extLst>
                    <a:ext uri="{9D8B030D-6E8A-4147-A177-3AD203B41FA5}">
                      <a16:colId xmlns:a16="http://schemas.microsoft.com/office/drawing/2014/main" val="20001"/>
                    </a:ext>
                  </a:extLst>
                </a:gridCol>
              </a:tblGrid>
              <a:tr h="2286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12.1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The Aggregate Expenditure Model</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2298">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12.2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Determining the Level of Aggregate Expenditure in the Economy</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34658">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12.3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Graphing Macroeconomic Equilibrium</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12.4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Multiplier Effect</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12.5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Aggregate Demand Curve</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Appendix: The Algebra of Macroeconomic Equilibrium</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12</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10050" y="2408237"/>
            <a:ext cx="4733925" cy="328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62</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62</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62</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62</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62</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7/17/2021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4.png"/><Relationship Id="rId18" Type="http://schemas.openxmlformats.org/officeDocument/2006/relationships/image" Target="../media/image89.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82.png"/><Relationship Id="rId16"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2.png"/><Relationship Id="rId5" Type="http://schemas.openxmlformats.org/officeDocument/2006/relationships/image" Target="../media/image85.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4.png"/><Relationship Id="rId9" Type="http://schemas.openxmlformats.org/officeDocument/2006/relationships/image" Target="../media/image90.png"/><Relationship Id="rId14"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image" Target="../media/image82.png"/><Relationship Id="rId16" Type="http://schemas.openxmlformats.org/officeDocument/2006/relationships/image" Target="../media/image97.png"/><Relationship Id="rId20" Type="http://schemas.openxmlformats.org/officeDocument/2006/relationships/image" Target="../media/image89.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92.png"/><Relationship Id="rId5" Type="http://schemas.openxmlformats.org/officeDocument/2006/relationships/image" Target="../media/image85.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84.png"/><Relationship Id="rId9" Type="http://schemas.openxmlformats.org/officeDocument/2006/relationships/image" Target="../media/image90.png"/><Relationship Id="rId14"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s>
</file>

<file path=ppt/slides/_rels/slide37.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_rels/slide42.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8.png"/><Relationship Id="rId3" Type="http://schemas.openxmlformats.org/officeDocument/2006/relationships/image" Target="../media/image134.png"/><Relationship Id="rId7" Type="http://schemas.openxmlformats.org/officeDocument/2006/relationships/image" Target="../media/image130.png"/><Relationship Id="rId12" Type="http://schemas.openxmlformats.org/officeDocument/2006/relationships/image" Target="../media/image137.png"/><Relationship Id="rId2" Type="http://schemas.openxmlformats.org/officeDocument/2006/relationships/image" Target="../media/image133.png"/><Relationship Id="rId1" Type="http://schemas.openxmlformats.org/officeDocument/2006/relationships/slideLayout" Target="../slideLayouts/slideLayout4.xml"/><Relationship Id="rId6" Type="http://schemas.openxmlformats.org/officeDocument/2006/relationships/image" Target="../media/image129.png"/><Relationship Id="rId11" Type="http://schemas.openxmlformats.org/officeDocument/2006/relationships/image" Target="../media/image136.png"/><Relationship Id="rId5" Type="http://schemas.openxmlformats.org/officeDocument/2006/relationships/image" Target="../media/image128.png"/><Relationship Id="rId15" Type="http://schemas.openxmlformats.org/officeDocument/2006/relationships/image" Target="../media/image126.png"/><Relationship Id="rId10" Type="http://schemas.openxmlformats.org/officeDocument/2006/relationships/image" Target="../media/image135.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6.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oleObject" Target="../embeddings/oleObject4.bin"/><Relationship Id="rId1" Type="http://schemas.openxmlformats.org/officeDocument/2006/relationships/slideLayout" Target="../slideLayouts/slideLayout3.xml"/><Relationship Id="rId5" Type="http://schemas.openxmlformats.org/officeDocument/2006/relationships/image" Target="../media/image151.wmf"/><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2.png"/><Relationship Id="rId18" Type="http://schemas.openxmlformats.org/officeDocument/2006/relationships/image" Target="../media/image167.png"/><Relationship Id="rId26" Type="http://schemas.openxmlformats.org/officeDocument/2006/relationships/image" Target="../media/image175.png"/><Relationship Id="rId3" Type="http://schemas.openxmlformats.org/officeDocument/2006/relationships/image" Target="../media/image152.png"/><Relationship Id="rId21" Type="http://schemas.openxmlformats.org/officeDocument/2006/relationships/image" Target="../media/image170.png"/><Relationship Id="rId7" Type="http://schemas.openxmlformats.org/officeDocument/2006/relationships/image" Target="../media/image156.png"/><Relationship Id="rId12" Type="http://schemas.openxmlformats.org/officeDocument/2006/relationships/image" Target="../media/image161.png"/><Relationship Id="rId17" Type="http://schemas.openxmlformats.org/officeDocument/2006/relationships/image" Target="../media/image166.png"/><Relationship Id="rId25" Type="http://schemas.openxmlformats.org/officeDocument/2006/relationships/image" Target="../media/image174.png"/><Relationship Id="rId2" Type="http://schemas.openxmlformats.org/officeDocument/2006/relationships/notesSlide" Target="../notesSlides/notesSlide13.xml"/><Relationship Id="rId16" Type="http://schemas.openxmlformats.org/officeDocument/2006/relationships/image" Target="../media/image165.png"/><Relationship Id="rId20" Type="http://schemas.openxmlformats.org/officeDocument/2006/relationships/image" Target="../media/image169.png"/><Relationship Id="rId1" Type="http://schemas.openxmlformats.org/officeDocument/2006/relationships/slideLayout" Target="../slideLayouts/slideLayout4.xml"/><Relationship Id="rId6" Type="http://schemas.openxmlformats.org/officeDocument/2006/relationships/image" Target="../media/image155.png"/><Relationship Id="rId11" Type="http://schemas.openxmlformats.org/officeDocument/2006/relationships/image" Target="../media/image160.png"/><Relationship Id="rId24" Type="http://schemas.openxmlformats.org/officeDocument/2006/relationships/image" Target="../media/image173.png"/><Relationship Id="rId5" Type="http://schemas.openxmlformats.org/officeDocument/2006/relationships/image" Target="../media/image154.png"/><Relationship Id="rId15" Type="http://schemas.openxmlformats.org/officeDocument/2006/relationships/image" Target="../media/image164.png"/><Relationship Id="rId23" Type="http://schemas.openxmlformats.org/officeDocument/2006/relationships/image" Target="../media/image172.png"/><Relationship Id="rId10" Type="http://schemas.openxmlformats.org/officeDocument/2006/relationships/image" Target="../media/image159.png"/><Relationship Id="rId19" Type="http://schemas.openxmlformats.org/officeDocument/2006/relationships/image" Target="../media/image168.png"/><Relationship Id="rId4" Type="http://schemas.openxmlformats.org/officeDocument/2006/relationships/image" Target="../media/image153.png"/><Relationship Id="rId9" Type="http://schemas.openxmlformats.org/officeDocument/2006/relationships/image" Target="../media/image158.png"/><Relationship Id="rId14" Type="http://schemas.openxmlformats.org/officeDocument/2006/relationships/image" Target="../media/image163.png"/><Relationship Id="rId22" Type="http://schemas.openxmlformats.org/officeDocument/2006/relationships/image" Target="../media/image171.png"/><Relationship Id="rId27" Type="http://schemas.openxmlformats.org/officeDocument/2006/relationships/image" Target="../media/image176.png"/></Relationships>
</file>

<file path=ppt/slides/_rels/slide55.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0.png"/><Relationship Id="rId11" Type="http://schemas.openxmlformats.org/officeDocument/2006/relationships/image" Target="../media/image185.png"/><Relationship Id="rId5" Type="http://schemas.openxmlformats.org/officeDocument/2006/relationships/image" Target="../media/image179.png"/><Relationship Id="rId10" Type="http://schemas.openxmlformats.org/officeDocument/2006/relationships/image" Target="../media/image184.png"/><Relationship Id="rId4" Type="http://schemas.openxmlformats.org/officeDocument/2006/relationships/image" Target="../media/image178.png"/><Relationship Id="rId9" Type="http://schemas.openxmlformats.org/officeDocument/2006/relationships/image" Target="../media/image18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oleObject" Target="../embeddings/oleObject6.bin"/><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92.wmf"/><Relationship Id="rId3" Type="http://schemas.openxmlformats.org/officeDocument/2006/relationships/image" Target="../media/image187.wmf"/><Relationship Id="rId7" Type="http://schemas.openxmlformats.org/officeDocument/2006/relationships/image" Target="../media/image189.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3.xml"/><Relationship Id="rId6" Type="http://schemas.openxmlformats.org/officeDocument/2006/relationships/oleObject" Target="../embeddings/oleObject9.bin"/><Relationship Id="rId11" Type="http://schemas.openxmlformats.org/officeDocument/2006/relationships/image" Target="../media/image191.wmf"/><Relationship Id="rId5" Type="http://schemas.openxmlformats.org/officeDocument/2006/relationships/image" Target="../media/image18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90.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93.wmf"/><Relationship Id="rId7" Type="http://schemas.openxmlformats.org/officeDocument/2006/relationships/image" Target="../media/image195.wmf"/><Relationship Id="rId2" Type="http://schemas.openxmlformats.org/officeDocument/2006/relationships/oleObject" Target="../embeddings/oleObject13.bin"/><Relationship Id="rId1" Type="http://schemas.openxmlformats.org/officeDocument/2006/relationships/slideLayout" Target="../slideLayouts/slideLayout3.xml"/><Relationship Id="rId6" Type="http://schemas.openxmlformats.org/officeDocument/2006/relationships/oleObject" Target="../embeddings/oleObject15.bin"/><Relationship Id="rId5" Type="http://schemas.openxmlformats.org/officeDocument/2006/relationships/image" Target="../media/image194.wmf"/><Relationship Id="rId4" Type="http://schemas.openxmlformats.org/officeDocument/2006/relationships/oleObject" Target="../embeddings/oleObject14.bin"/><Relationship Id="rId9" Type="http://schemas.openxmlformats.org/officeDocument/2006/relationships/image" Target="../media/image19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Determining the Level of Aggregate Expenditure in the Economy</a:t>
            </a:r>
            <a:endParaRPr lang="en-US" dirty="0"/>
          </a:p>
        </p:txBody>
      </p:sp>
      <p:sp>
        <p:nvSpPr>
          <p:cNvPr id="3" name="Content Placeholder 2"/>
          <p:cNvSpPr>
            <a:spLocks noGrp="1"/>
          </p:cNvSpPr>
          <p:nvPr>
            <p:ph sz="quarter" idx="10"/>
          </p:nvPr>
        </p:nvSpPr>
        <p:spPr/>
        <p:txBody>
          <a:bodyPr/>
          <a:lstStyle/>
          <a:p>
            <a:r>
              <a:rPr lang="en-US" dirty="0"/>
              <a:t>12.2</a:t>
            </a:r>
          </a:p>
        </p:txBody>
      </p:sp>
      <p:sp>
        <p:nvSpPr>
          <p:cNvPr id="4" name="Text Placeholder 3"/>
          <p:cNvSpPr>
            <a:spLocks noGrp="1"/>
          </p:cNvSpPr>
          <p:nvPr>
            <p:ph type="body" sz="quarter" idx="11"/>
          </p:nvPr>
        </p:nvSpPr>
        <p:spPr/>
        <p:txBody>
          <a:bodyPr/>
          <a:lstStyle/>
          <a:p>
            <a:pPr>
              <a:spcBef>
                <a:spcPct val="10000"/>
              </a:spcBef>
              <a:spcAft>
                <a:spcPct val="10000"/>
              </a:spcAft>
            </a:pPr>
            <a:r>
              <a:rPr lang="en-US" dirty="0"/>
              <a:t>Discuss the determinants of the four components of aggregate expenditure and define marginal propensity to consume and marginal propensity to save.</a:t>
            </a:r>
          </a:p>
        </p:txBody>
      </p:sp>
    </p:spTree>
    <p:extLst>
      <p:ext uri="{BB962C8B-B14F-4D97-AF65-F5344CB8AC3E}">
        <p14:creationId xmlns:p14="http://schemas.microsoft.com/office/powerpoint/2010/main" val="151352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Components of real aggregate expenditure</a:t>
            </a:r>
          </a:p>
        </p:txBody>
      </p:sp>
      <p:sp>
        <p:nvSpPr>
          <p:cNvPr id="9" name="Text Placeholder 1"/>
          <p:cNvSpPr txBox="1">
            <a:spLocks/>
          </p:cNvSpPr>
          <p:nvPr/>
        </p:nvSpPr>
        <p:spPr>
          <a:xfrm>
            <a:off x="152400" y="838200"/>
            <a:ext cx="8763000" cy="9144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The table below shows the values of the components of expenditure in 2012, with prices in 2009 dollars.</a:t>
            </a:r>
          </a:p>
        </p:txBody>
      </p:sp>
      <p:sp>
        <p:nvSpPr>
          <p:cNvPr id="3" name="Text Placeholder 2"/>
          <p:cNvSpPr>
            <a:spLocks noGrp="1"/>
          </p:cNvSpPr>
          <p:nvPr>
            <p:ph type="body" sz="quarter" idx="12"/>
          </p:nvPr>
        </p:nvSpPr>
        <p:spPr>
          <a:xfrm>
            <a:off x="5867400" y="3657600"/>
            <a:ext cx="2819400" cy="449263"/>
          </a:xfrm>
        </p:spPr>
        <p:txBody>
          <a:bodyPr/>
          <a:lstStyle/>
          <a:p>
            <a:r>
              <a:rPr lang="en-US" dirty="0"/>
              <a:t>Components of real aggregate expenditure, 2012</a:t>
            </a:r>
          </a:p>
        </p:txBody>
      </p:sp>
      <p:sp>
        <p:nvSpPr>
          <p:cNvPr id="4" name="Text Placeholder 3"/>
          <p:cNvSpPr>
            <a:spLocks noGrp="1"/>
          </p:cNvSpPr>
          <p:nvPr>
            <p:ph type="body" sz="quarter" idx="13"/>
          </p:nvPr>
        </p:nvSpPr>
        <p:spPr>
          <a:xfrm>
            <a:off x="4533900" y="3657600"/>
            <a:ext cx="1352550" cy="381000"/>
          </a:xfrm>
        </p:spPr>
        <p:txBody>
          <a:bodyPr/>
          <a:lstStyle/>
          <a:p>
            <a:r>
              <a:rPr lang="en-US" dirty="0"/>
              <a:t>Table 12.2</a:t>
            </a:r>
          </a:p>
        </p:txBody>
      </p:sp>
      <p:graphicFrame>
        <p:nvGraphicFramePr>
          <p:cNvPr id="7" name="Group 55"/>
          <p:cNvGraphicFramePr>
            <a:graphicFrameLocks noGrp="1"/>
          </p:cNvGraphicFramePr>
          <p:nvPr>
            <p:extLst>
              <p:ext uri="{D42A27DB-BD31-4B8C-83A1-F6EECF244321}">
                <p14:modId xmlns:p14="http://schemas.microsoft.com/office/powerpoint/2010/main" val="3910228130"/>
              </p:ext>
            </p:extLst>
          </p:nvPr>
        </p:nvGraphicFramePr>
        <p:xfrm>
          <a:off x="411956" y="1600200"/>
          <a:ext cx="8243887" cy="1987376"/>
        </p:xfrm>
        <a:graphic>
          <a:graphicData uri="http://schemas.openxmlformats.org/drawingml/2006/table">
            <a:tbl>
              <a:tblPr/>
              <a:tblGrid>
                <a:gridCol w="3899682">
                  <a:extLst>
                    <a:ext uri="{9D8B030D-6E8A-4147-A177-3AD203B41FA5}">
                      <a16:colId xmlns:a16="http://schemas.microsoft.com/office/drawing/2014/main" val="20000"/>
                    </a:ext>
                  </a:extLst>
                </a:gridCol>
                <a:gridCol w="4344205">
                  <a:extLst>
                    <a:ext uri="{9D8B030D-6E8A-4147-A177-3AD203B41FA5}">
                      <a16:colId xmlns:a16="http://schemas.microsoft.com/office/drawing/2014/main" val="20001"/>
                    </a:ext>
                  </a:extLst>
                </a:gridCol>
              </a:tblGrid>
              <a:tr h="515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cs typeface="Times New Roman" pitchFamily="18" charset="0"/>
                        </a:rPr>
                        <a:t>Expenditure Category</a:t>
                      </a:r>
                      <a:endParaRPr kumimoji="0" lang="en-US" sz="1600" b="1" i="0" u="none" strike="noStrike" cap="none" normalizeH="0" baseline="0" dirty="0">
                        <a:ln>
                          <a:noFill/>
                        </a:ln>
                        <a:solidFill>
                          <a:srgbClr val="0066B3"/>
                        </a:solidFill>
                        <a:effectLst/>
                        <a:latin typeface="Arial" charset="0"/>
                      </a:endParaRPr>
                    </a:p>
                  </a:txBody>
                  <a:tcPr marL="182880" marR="0" anchor="b"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600" b="1" i="0" u="none" strike="noStrike" cap="none" normalizeH="0" baseline="0" dirty="0">
                          <a:ln>
                            <a:noFill/>
                          </a:ln>
                          <a:solidFill>
                            <a:srgbClr val="0066B3"/>
                          </a:solidFill>
                          <a:effectLst/>
                          <a:latin typeface="Arial" charset="0"/>
                          <a:cs typeface="Times New Roman" pitchFamily="18" charset="0"/>
                        </a:rPr>
                        <a:t>Real Expenditure</a:t>
                      </a:r>
                    </a:p>
                    <a:p>
                      <a:pPr marL="0" marR="0" lvl="0" indent="0" algn="ctr"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en-US" sz="1600" b="1" i="0" u="none" strike="noStrike" cap="none" normalizeH="0" baseline="0" dirty="0">
                          <a:ln>
                            <a:noFill/>
                          </a:ln>
                          <a:solidFill>
                            <a:srgbClr val="0066B3"/>
                          </a:solidFill>
                          <a:effectLst/>
                          <a:latin typeface="Arial" charset="0"/>
                          <a:cs typeface="Times New Roman" pitchFamily="18" charset="0"/>
                        </a:rPr>
                        <a:t>(billions of 2009 dollars)</a:t>
                      </a:r>
                      <a:endParaRPr kumimoji="0" lang="en-US" sz="1600" b="1" i="0" u="none" strike="noStrike" cap="none" normalizeH="0" baseline="0" dirty="0">
                        <a:ln>
                          <a:noFill/>
                        </a:ln>
                        <a:solidFill>
                          <a:srgbClr val="0066B3"/>
                        </a:solidFill>
                        <a:effectLst/>
                        <a:latin typeface="Arial" charset="0"/>
                      </a:endParaRPr>
                    </a:p>
                  </a:txBody>
                  <a:tcPr anchor="b"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2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Consumption</a:t>
                      </a:r>
                      <a:endParaRPr kumimoji="0" lang="en-US" sz="16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$10,518</a:t>
                      </a:r>
                    </a:p>
                  </a:txBody>
                  <a:tcPr marR="1737360"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2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Planned investment</a:t>
                      </a:r>
                      <a:endParaRPr kumimoji="0" lang="en-US" sz="16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2,436</a:t>
                      </a:r>
                    </a:p>
                  </a:txBody>
                  <a:tcPr marR="173736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52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Government purchases</a:t>
                      </a:r>
                      <a:endParaRPr kumimoji="0" lang="en-US" sz="16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2,963</a:t>
                      </a:r>
                    </a:p>
                  </a:txBody>
                  <a:tcPr marR="173736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52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Net exports</a:t>
                      </a:r>
                      <a:endParaRPr kumimoji="0" lang="en-US" sz="16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−431</a:t>
                      </a:r>
                    </a:p>
                  </a:txBody>
                  <a:tcPr marR="173736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ext Placeholder 1"/>
          <p:cNvSpPr txBox="1">
            <a:spLocks/>
          </p:cNvSpPr>
          <p:nvPr/>
        </p:nvSpPr>
        <p:spPr>
          <a:xfrm>
            <a:off x="152400" y="4267200"/>
            <a:ext cx="8763000" cy="2209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kern="0" dirty="0"/>
              <a:t>Clearly consumption is the largest portion, with investment and government expenditures being roughly similarly sized.</a:t>
            </a:r>
          </a:p>
          <a:p>
            <a:pPr>
              <a:spcAft>
                <a:spcPts val="0"/>
              </a:spcAft>
            </a:pPr>
            <a:r>
              <a:rPr lang="en-US" kern="0" dirty="0"/>
              <a:t>Net exports were negative in 2012: the value of U.S. imports was greater than the value of U.S. exports.</a:t>
            </a:r>
          </a:p>
          <a:p>
            <a:pPr>
              <a:spcAft>
                <a:spcPts val="0"/>
              </a:spcAft>
            </a:pPr>
            <a:r>
              <a:rPr lang="en-US" kern="0" dirty="0"/>
              <a:t>For the next several slides, we will examine each component in more detail.</a:t>
            </a:r>
          </a:p>
        </p:txBody>
      </p:sp>
    </p:spTree>
    <p:extLst>
      <p:ext uri="{BB962C8B-B14F-4D97-AF65-F5344CB8AC3E}">
        <p14:creationId xmlns:p14="http://schemas.microsoft.com/office/powerpoint/2010/main" val="17988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500"/>
                                        <p:tgtEl>
                                          <p:spTgt spid="10">
                                            <p:txEl>
                                              <p:pRg st="1" end="1"/>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Consumption</a:t>
            </a:r>
          </a:p>
        </p:txBody>
      </p:sp>
      <p:sp>
        <p:nvSpPr>
          <p:cNvPr id="2" name="Text Placeholder 1"/>
          <p:cNvSpPr>
            <a:spLocks noGrp="1"/>
          </p:cNvSpPr>
          <p:nvPr>
            <p:ph type="body" sz="quarter" idx="11"/>
          </p:nvPr>
        </p:nvSpPr>
        <p:spPr>
          <a:xfrm>
            <a:off x="152400" y="838200"/>
            <a:ext cx="3886200" cy="5638800"/>
          </a:xfrm>
        </p:spPr>
        <p:txBody>
          <a:bodyPr/>
          <a:lstStyle/>
          <a:p>
            <a:r>
              <a:rPr lang="en-US" dirty="0"/>
              <a:t>Consumption tends to follow a relatively smooth, upward trend; its growth declines during periods of recession.</a:t>
            </a:r>
          </a:p>
          <a:p>
            <a:r>
              <a:rPr lang="en-US" dirty="0"/>
              <a:t>What affects the level</a:t>
            </a:r>
            <a:br>
              <a:rPr lang="en-US" dirty="0"/>
            </a:br>
            <a:r>
              <a:rPr lang="en-US" dirty="0"/>
              <a:t>of consumption?</a:t>
            </a:r>
          </a:p>
          <a:p>
            <a:pPr marL="342900" indent="-342900">
              <a:spcBef>
                <a:spcPts val="0"/>
              </a:spcBef>
              <a:spcAft>
                <a:spcPts val="1200"/>
              </a:spcAft>
              <a:buFont typeface="Arial" pitchFamily="34" charset="0"/>
              <a:buChar char="•"/>
              <a:defRPr/>
            </a:pPr>
            <a:r>
              <a:rPr lang="en-US" i="1" dirty="0"/>
              <a:t>Current disposable income</a:t>
            </a:r>
          </a:p>
          <a:p>
            <a:pPr marL="342900" indent="-342900">
              <a:spcBef>
                <a:spcPts val="0"/>
              </a:spcBef>
              <a:spcAft>
                <a:spcPts val="1200"/>
              </a:spcAft>
              <a:buFont typeface="Arial" pitchFamily="34" charset="0"/>
              <a:buChar char="•"/>
              <a:defRPr/>
            </a:pPr>
            <a:r>
              <a:rPr lang="en-US" i="1" dirty="0"/>
              <a:t>Household wealth</a:t>
            </a:r>
          </a:p>
          <a:p>
            <a:pPr marL="342900" indent="-342900">
              <a:spcBef>
                <a:spcPts val="0"/>
              </a:spcBef>
              <a:spcAft>
                <a:spcPts val="1200"/>
              </a:spcAft>
              <a:buFont typeface="Arial" pitchFamily="34" charset="0"/>
              <a:buChar char="•"/>
              <a:defRPr/>
            </a:pPr>
            <a:r>
              <a:rPr lang="en-US" i="1" dirty="0"/>
              <a:t>Expected future income</a:t>
            </a:r>
          </a:p>
          <a:p>
            <a:pPr marL="342900" indent="-342900">
              <a:spcBef>
                <a:spcPts val="0"/>
              </a:spcBef>
              <a:spcAft>
                <a:spcPts val="1200"/>
              </a:spcAft>
              <a:buFont typeface="Arial" pitchFamily="34" charset="0"/>
              <a:buChar char="•"/>
              <a:defRPr/>
            </a:pPr>
            <a:r>
              <a:rPr lang="en-US" i="1" dirty="0"/>
              <a:t>The price level</a:t>
            </a:r>
          </a:p>
          <a:p>
            <a:pPr marL="342900" indent="-342900">
              <a:spcBef>
                <a:spcPts val="0"/>
              </a:spcBef>
              <a:spcAft>
                <a:spcPts val="1200"/>
              </a:spcAft>
              <a:buFont typeface="Arial" pitchFamily="34" charset="0"/>
              <a:buChar char="•"/>
              <a:defRPr/>
            </a:pPr>
            <a:r>
              <a:rPr lang="en-US" i="1" dirty="0"/>
              <a:t>The interest rate</a:t>
            </a:r>
          </a:p>
          <a:p>
            <a:pPr>
              <a:spcBef>
                <a:spcPts val="0"/>
              </a:spcBef>
              <a:spcAft>
                <a:spcPts val="1200"/>
              </a:spcAft>
              <a:defRPr/>
            </a:pPr>
            <a:r>
              <a:rPr lang="en-US" dirty="0"/>
              <a:t>We will proceed by examining how each of these affects the level of consumption.</a:t>
            </a:r>
          </a:p>
        </p:txBody>
      </p:sp>
      <p:sp>
        <p:nvSpPr>
          <p:cNvPr id="3" name="Text Placeholder 2"/>
          <p:cNvSpPr>
            <a:spLocks noGrp="1"/>
          </p:cNvSpPr>
          <p:nvPr>
            <p:ph type="body" sz="quarter" idx="12"/>
          </p:nvPr>
        </p:nvSpPr>
        <p:spPr/>
        <p:txBody>
          <a:bodyPr/>
          <a:lstStyle/>
          <a:p>
            <a:r>
              <a:rPr lang="en-US" dirty="0"/>
              <a:t>Real consumption</a:t>
            </a:r>
          </a:p>
        </p:txBody>
      </p:sp>
      <p:sp>
        <p:nvSpPr>
          <p:cNvPr id="4" name="Text Placeholder 3"/>
          <p:cNvSpPr>
            <a:spLocks noGrp="1"/>
          </p:cNvSpPr>
          <p:nvPr>
            <p:ph type="body" sz="quarter" idx="13"/>
          </p:nvPr>
        </p:nvSpPr>
        <p:spPr/>
        <p:txBody>
          <a:bodyPr/>
          <a:lstStyle/>
          <a:p>
            <a:r>
              <a:rPr lang="en-US" dirty="0"/>
              <a:t>Figure 12.1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0598" y="2206058"/>
            <a:ext cx="5803402" cy="3204142"/>
          </a:xfrm>
          <a:prstGeom prst="rect">
            <a:avLst/>
          </a:prstGeom>
        </p:spPr>
      </p:pic>
    </p:spTree>
    <p:extLst>
      <p:ext uri="{BB962C8B-B14F-4D97-AF65-F5344CB8AC3E}">
        <p14:creationId xmlns:p14="http://schemas.microsoft.com/office/powerpoint/2010/main" val="22692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75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5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par>
                          <p:cTn id="25" fill="hold">
                            <p:stCondLst>
                              <p:cond delay="2250"/>
                            </p:stCondLst>
                            <p:childTnLst>
                              <p:par>
                                <p:cTn id="26" presetID="22"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750"/>
                                        <p:tgtEl>
                                          <p:spTgt spid="11"/>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750"/>
                                        <p:tgtEl>
                                          <p:spTgt spid="12"/>
                                        </p:tgtEl>
                                      </p:cBhvr>
                                    </p:animEffect>
                                  </p:childTnLst>
                                </p:cTn>
                              </p:par>
                            </p:childTnLst>
                          </p:cTn>
                        </p:par>
                        <p:par>
                          <p:cTn id="33" fill="hold">
                            <p:stCondLst>
                              <p:cond delay="375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750"/>
                                        <p:tgtEl>
                                          <p:spTgt spid="13"/>
                                        </p:tgtEl>
                                      </p:cBhvr>
                                    </p:animEffect>
                                  </p:childTnLst>
                                </p:cTn>
                              </p:par>
                            </p:childTnLst>
                          </p:cTn>
                        </p:par>
                        <p:par>
                          <p:cTn id="37" fill="hold">
                            <p:stCondLst>
                              <p:cond delay="45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75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500"/>
                                        <p:tgtEl>
                                          <p:spTgt spid="2">
                                            <p:txEl>
                                              <p:pRg st="1" end="1"/>
                                            </p:tx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wipe(left)">
                                      <p:cBhvr>
                                        <p:cTn id="49" dur="500"/>
                                        <p:tgtEl>
                                          <p:spTgt spid="2">
                                            <p:txEl>
                                              <p:pRg st="2" end="2"/>
                                            </p:txEl>
                                          </p:spTgt>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wipe(left)">
                                      <p:cBhvr>
                                        <p:cTn id="53" dur="500"/>
                                        <p:tgtEl>
                                          <p:spTgt spid="2">
                                            <p:txEl>
                                              <p:pRg st="3" end="3"/>
                                            </p:txEl>
                                          </p:spTgt>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wipe(left)">
                                      <p:cBhvr>
                                        <p:cTn id="57" dur="500"/>
                                        <p:tgtEl>
                                          <p:spTgt spid="2">
                                            <p:txEl>
                                              <p:pRg st="4" end="4"/>
                                            </p:txEl>
                                          </p:spTgt>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wipe(left)">
                                      <p:cBhvr>
                                        <p:cTn id="61" dur="500"/>
                                        <p:tgtEl>
                                          <p:spTgt spid="2">
                                            <p:txEl>
                                              <p:pRg st="5" end="5"/>
                                            </p:txEl>
                                          </p:spTgt>
                                        </p:tgtEl>
                                      </p:cBhvr>
                                    </p:animEffect>
                                  </p:childTnLst>
                                </p:cTn>
                              </p:par>
                            </p:childTnLst>
                          </p:cTn>
                        </p:par>
                        <p:par>
                          <p:cTn id="62" fill="hold">
                            <p:stCondLst>
                              <p:cond delay="2500"/>
                            </p:stCondLst>
                            <p:childTnLst>
                              <p:par>
                                <p:cTn id="63" presetID="22" presetClass="entr" presetSubtype="8" fill="hold" nodeType="afterEffect">
                                  <p:stCondLst>
                                    <p:cond delay="0"/>
                                  </p:stCondLst>
                                  <p:childTnLst>
                                    <p:set>
                                      <p:cBhvr>
                                        <p:cTn id="64" dur="1" fill="hold">
                                          <p:stCondLst>
                                            <p:cond delay="0"/>
                                          </p:stCondLst>
                                        </p:cTn>
                                        <p:tgtEl>
                                          <p:spTgt spid="2">
                                            <p:txEl>
                                              <p:pRg st="6" end="6"/>
                                            </p:txEl>
                                          </p:spTgt>
                                        </p:tgtEl>
                                        <p:attrNameLst>
                                          <p:attrName>style.visibility</p:attrName>
                                        </p:attrNameLst>
                                      </p:cBhvr>
                                      <p:to>
                                        <p:strVal val="visible"/>
                                      </p:to>
                                    </p:set>
                                    <p:animEffect transition="in" filter="wipe(left)">
                                      <p:cBhvr>
                                        <p:cTn id="65" dur="500"/>
                                        <p:tgtEl>
                                          <p:spTgt spid="2">
                                            <p:txEl>
                                              <p:pRg st="6" end="6"/>
                                            </p:txEl>
                                          </p:spTgt>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2">
                                            <p:txEl>
                                              <p:pRg st="7" end="7"/>
                                            </p:txEl>
                                          </p:spTgt>
                                        </p:tgtEl>
                                        <p:attrNameLst>
                                          <p:attrName>style.visibility</p:attrName>
                                        </p:attrNameLst>
                                      </p:cBhvr>
                                      <p:to>
                                        <p:strVal val="visible"/>
                                      </p:to>
                                    </p:set>
                                    <p:animEffect transition="in" filter="wipe(left)">
                                      <p:cBhvr>
                                        <p:cTn id="6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consumption</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Current disposable income</a:t>
            </a:r>
          </a:p>
          <a:p>
            <a:pPr>
              <a:spcBef>
                <a:spcPts val="0"/>
              </a:spcBef>
              <a:spcAft>
                <a:spcPts val="1200"/>
              </a:spcAft>
              <a:defRPr/>
            </a:pPr>
            <a:r>
              <a:rPr lang="en-US" dirty="0"/>
              <a:t>Consumer expenditure is largely determined by how much money consumers receive in a given year. We measure this by personal income, minus personal income taxes, plus government </a:t>
            </a:r>
            <a:r>
              <a:rPr lang="en-US" i="1" dirty="0"/>
              <a:t>transfer payments</a:t>
            </a:r>
            <a:r>
              <a:rPr lang="en-US" dirty="0"/>
              <a:t> such as Social Security.</a:t>
            </a:r>
          </a:p>
          <a:p>
            <a:pPr>
              <a:spcBef>
                <a:spcPts val="0"/>
              </a:spcBef>
              <a:spcAft>
                <a:spcPts val="1200"/>
              </a:spcAft>
              <a:defRPr/>
            </a:pPr>
            <a:r>
              <a:rPr lang="en-US" dirty="0"/>
              <a:t>Income expands most years; hence so does consumption.</a:t>
            </a:r>
          </a:p>
          <a:p>
            <a:pPr>
              <a:spcBef>
                <a:spcPts val="0"/>
              </a:spcBef>
              <a:spcAft>
                <a:spcPts val="1200"/>
              </a:spcAft>
              <a:defRPr/>
            </a:pPr>
            <a:r>
              <a:rPr lang="en-US" b="1" i="1" dirty="0"/>
              <a:t>Household wealth</a:t>
            </a:r>
            <a:endParaRPr lang="en-US" b="1" dirty="0"/>
          </a:p>
          <a:p>
            <a:pPr>
              <a:spcBef>
                <a:spcPts val="0"/>
              </a:spcBef>
              <a:spcAft>
                <a:spcPts val="1200"/>
              </a:spcAft>
              <a:defRPr/>
            </a:pPr>
            <a:r>
              <a:rPr lang="en-US" dirty="0"/>
              <a:t>A household’s </a:t>
            </a:r>
            <a:r>
              <a:rPr lang="en-US" i="1" dirty="0"/>
              <a:t>wealth</a:t>
            </a:r>
            <a:r>
              <a:rPr lang="en-US" dirty="0"/>
              <a:t> can be thought of as its </a:t>
            </a:r>
            <a:r>
              <a:rPr lang="en-US" i="1" dirty="0"/>
              <a:t>assets </a:t>
            </a:r>
            <a:r>
              <a:rPr lang="en-US" dirty="0"/>
              <a:t>(like homes, stocks and bonds, and bank accounts) minus its </a:t>
            </a:r>
            <a:r>
              <a:rPr lang="en-US" i="1" dirty="0"/>
              <a:t>liabilities</a:t>
            </a:r>
            <a:r>
              <a:rPr lang="en-US" dirty="0"/>
              <a:t> (mortgages, student loans, etc.).</a:t>
            </a:r>
          </a:p>
          <a:p>
            <a:pPr>
              <a:spcBef>
                <a:spcPts val="0"/>
              </a:spcBef>
              <a:spcAft>
                <a:spcPts val="1200"/>
              </a:spcAft>
              <a:defRPr/>
            </a:pPr>
            <a:r>
              <a:rPr lang="en-US" dirty="0"/>
              <a:t>Households with greater wealth will spend more on consumption, even with similar incomes. Recent studies estimate that an extra $1,000 in wealth will result in $40-$50 in extra annual consumption spending, holding constant the effect of income.</a:t>
            </a:r>
          </a:p>
        </p:txBody>
      </p:sp>
    </p:spTree>
    <p:extLst>
      <p:ext uri="{BB962C8B-B14F-4D97-AF65-F5344CB8AC3E}">
        <p14:creationId xmlns:p14="http://schemas.microsoft.com/office/powerpoint/2010/main" val="31700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determinants of consumption</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Expected future income</a:t>
            </a:r>
          </a:p>
          <a:p>
            <a:pPr>
              <a:spcBef>
                <a:spcPts val="0"/>
              </a:spcBef>
              <a:spcAft>
                <a:spcPts val="1200"/>
              </a:spcAft>
              <a:defRPr/>
            </a:pPr>
            <a:r>
              <a:rPr lang="en-US" dirty="0"/>
              <a:t>Most people prefer to keep their consumption fairly stable from year to year, a process known as </a:t>
            </a:r>
            <a:r>
              <a:rPr lang="en-US" i="1" dirty="0"/>
              <a:t>consumption-smoothing</a:t>
            </a:r>
            <a:r>
              <a:rPr lang="en-US" dirty="0"/>
              <a:t>.</a:t>
            </a:r>
          </a:p>
          <a:p>
            <a:pPr>
              <a:spcBef>
                <a:spcPts val="0"/>
              </a:spcBef>
              <a:spcAft>
                <a:spcPts val="1200"/>
              </a:spcAft>
              <a:defRPr/>
            </a:pPr>
            <a:r>
              <a:rPr lang="en-US" i="1" dirty="0"/>
              <a:t>Example: Salespeople working on commission might have high incomes in some years, and low incomes in others. In order to predict their consumption, we would need to know what they believed their income would be in the future.</a:t>
            </a:r>
            <a:endParaRPr lang="en-US" dirty="0"/>
          </a:p>
          <a:p>
            <a:pPr>
              <a:spcBef>
                <a:spcPts val="0"/>
              </a:spcBef>
              <a:spcAft>
                <a:spcPts val="1200"/>
              </a:spcAft>
              <a:defRPr/>
            </a:pPr>
            <a:r>
              <a:rPr lang="en-US" b="1" i="1" dirty="0"/>
              <a:t>The price level</a:t>
            </a:r>
            <a:endParaRPr lang="en-US" b="1" dirty="0"/>
          </a:p>
          <a:p>
            <a:pPr>
              <a:spcBef>
                <a:spcPts val="0"/>
              </a:spcBef>
              <a:spcAft>
                <a:spcPts val="1200"/>
              </a:spcAft>
              <a:defRPr/>
            </a:pPr>
            <a:r>
              <a:rPr lang="en-US" dirty="0"/>
              <a:t>As prices rise, household wealth falls. If you have $100,000 in the bank, that will buy fewer products at higher prices. Consequently, higher prices result in lower consumption spending.</a:t>
            </a:r>
          </a:p>
          <a:p>
            <a:pPr>
              <a:spcBef>
                <a:spcPts val="0"/>
              </a:spcBef>
              <a:spcAft>
                <a:spcPts val="1200"/>
              </a:spcAft>
              <a:defRPr/>
            </a:pPr>
            <a:r>
              <a:rPr lang="en-US" b="1" i="1" dirty="0"/>
              <a:t>The interest rate</a:t>
            </a:r>
            <a:endParaRPr lang="en-US" b="1" dirty="0"/>
          </a:p>
          <a:p>
            <a:pPr>
              <a:spcBef>
                <a:spcPts val="0"/>
              </a:spcBef>
              <a:spcAft>
                <a:spcPts val="1200"/>
              </a:spcAft>
              <a:defRPr/>
            </a:pPr>
            <a:r>
              <a:rPr lang="en-US" dirty="0"/>
              <a:t>Higher real interest rates encourage saving rather than spending; so they result in lower spending, especially on </a:t>
            </a:r>
            <a:r>
              <a:rPr lang="en-US" i="1" dirty="0"/>
              <a:t>durable goods</a:t>
            </a:r>
            <a:r>
              <a:rPr lang="en-US" dirty="0"/>
              <a:t>.</a:t>
            </a:r>
          </a:p>
          <a:p>
            <a:endParaRPr lang="en-US" dirty="0"/>
          </a:p>
        </p:txBody>
      </p:sp>
    </p:spTree>
    <p:extLst>
      <p:ext uri="{BB962C8B-B14F-4D97-AF65-F5344CB8AC3E}">
        <p14:creationId xmlns:p14="http://schemas.microsoft.com/office/powerpoint/2010/main" val="28882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consumption function</a:t>
            </a:r>
          </a:p>
        </p:txBody>
      </p:sp>
      <p:sp>
        <p:nvSpPr>
          <p:cNvPr id="2" name="Text Placeholder 1"/>
          <p:cNvSpPr>
            <a:spLocks noGrp="1"/>
          </p:cNvSpPr>
          <p:nvPr>
            <p:ph type="body" sz="quarter" idx="11"/>
          </p:nvPr>
        </p:nvSpPr>
        <p:spPr>
          <a:xfrm>
            <a:off x="152400" y="4343400"/>
            <a:ext cx="8686800" cy="2286000"/>
          </a:xfrm>
        </p:spPr>
        <p:txBody>
          <a:bodyPr/>
          <a:lstStyle/>
          <a:p>
            <a:pPr>
              <a:spcAft>
                <a:spcPts val="1200"/>
              </a:spcAft>
            </a:pPr>
            <a:r>
              <a:rPr lang="en-US" dirty="0"/>
              <a:t>How strong is the relationship between</a:t>
            </a:r>
            <a:br>
              <a:rPr lang="en-US" dirty="0"/>
            </a:br>
            <a:r>
              <a:rPr lang="en-US" dirty="0"/>
              <a:t>income and consumption?</a:t>
            </a:r>
          </a:p>
          <a:p>
            <a:pPr>
              <a:spcAft>
                <a:spcPts val="1200"/>
              </a:spcAft>
            </a:pPr>
            <a:r>
              <a:rPr lang="en-US" dirty="0"/>
              <a:t>As the graphs demonstrate, the answer is “very strong”. A straight line (called the </a:t>
            </a:r>
            <a:r>
              <a:rPr lang="en-US" i="1" dirty="0"/>
              <a:t>consumption function) </a:t>
            </a:r>
            <a:r>
              <a:rPr lang="en-US" dirty="0"/>
              <a:t>describes this relationship very well, suggesting that households spend a consistent fraction of each extra dollar of real disposable income on consumption.</a:t>
            </a:r>
          </a:p>
        </p:txBody>
      </p:sp>
      <p:sp>
        <p:nvSpPr>
          <p:cNvPr id="3" name="Text Placeholder 2"/>
          <p:cNvSpPr>
            <a:spLocks noGrp="1"/>
          </p:cNvSpPr>
          <p:nvPr>
            <p:ph type="body" sz="quarter" idx="12"/>
          </p:nvPr>
        </p:nvSpPr>
        <p:spPr>
          <a:xfrm>
            <a:off x="6591300" y="4419600"/>
            <a:ext cx="2400300" cy="449263"/>
          </a:xfrm>
        </p:spPr>
        <p:txBody>
          <a:bodyPr/>
          <a:lstStyle/>
          <a:p>
            <a:r>
              <a:rPr lang="en-US" dirty="0"/>
              <a:t>The relationship between consumption and income: 1960-2012</a:t>
            </a:r>
          </a:p>
        </p:txBody>
      </p:sp>
      <p:sp>
        <p:nvSpPr>
          <p:cNvPr id="4" name="Text Placeholder 3"/>
          <p:cNvSpPr>
            <a:spLocks noGrp="1"/>
          </p:cNvSpPr>
          <p:nvPr>
            <p:ph type="body" sz="quarter" idx="13"/>
          </p:nvPr>
        </p:nvSpPr>
        <p:spPr>
          <a:xfrm>
            <a:off x="5257800" y="4419600"/>
            <a:ext cx="1352550" cy="381000"/>
          </a:xfrm>
        </p:spPr>
        <p:txBody>
          <a:bodyPr/>
          <a:lstStyle/>
          <a:p>
            <a:r>
              <a:rPr lang="en-US" dirty="0"/>
              <a:t>Figure 12.2</a:t>
            </a:r>
          </a:p>
        </p:txBody>
      </p:sp>
      <p:pic>
        <p:nvPicPr>
          <p:cNvPr id="20482" name="Picture 2" descr="C:\Users\holmes\Dropbox\ECON 5e\Art From Fernando_For Digital\ch23\Figure_23.2\png\Figure_23.2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holmes\Dropbox\ECON 5e\Art From Fernando_For Digital\ch23\Figure_23.2\png\Figure_23.2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holmes\Dropbox\ECON 5e\Art From Fernando_For Digital\ch23\Figure_23.2\png\Figure_23.2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holmes\Dropbox\ECON 5e\Art From Fernando_For Digital\ch23\Figure_23.2\png\Figure_23.2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holmes\Dropbox\ECON 5e\Art From Fernando_For Digital\ch23\Figure_23.2\png\Figure_23.2_4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C:\Users\holmes\Dropbox\ECON 5e\Art From Fernando_For Digital\ch23\Figure_23.2\png\Figure_23.2_4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C:\Users\holmes\Dropbox\ECON 5e\Art From Fernando_For Digital\ch23\Figure_23.2\png\Figure_23.2_4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708" y="60892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C:\Users\holmes\Dropbox\ECON 5e\Art From Fernando_For Digital\ch23\Figure_23.2\png\Figure_23.2_5.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C:\Users\holmes\Dropbox\ECON 5e\Art From Fernando_For Digital\ch23\Figure_23.2\png\Figure_23.2_6.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C:\Users\holmes\Dropbox\ECON 5e\Art From Fernando_For Digital\ch23\Figure_23.2\png\Figure_23.2_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C:\Users\holmes\Dropbox\ECON 5e\Art From Fernando_For Digital\ch23\Figure_23.2\png\Figure_23.2_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descr="C:\Users\holmes\Dropbox\ECON 5e\Art From Fernando_For Digital\ch23\Figure_23.2\png\Figure_23.2_9.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C:\Users\holmes\Dropbox\ECON 5e\Art From Fernando_For Digital\ch23\Figure_23.2\png\Figure_23.2_1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5" name="Picture 15" descr="C:\Users\holmes\Dropbox\ECON 5e\Art From Fernando_For Digital\ch23\Figure_23.2\png\Figure_23.2_1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20496" name="Picture 16" descr="C:\Users\holmes\Dropbox\ECON 5e\Art From Fernando_For Digital\ch23\Figure_23.2\png\Figure_23.2_12.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38996" y="609600"/>
            <a:ext cx="3847804" cy="3551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51904" b="14862"/>
          <a:stretch/>
        </p:blipFill>
        <p:spPr bwMode="auto">
          <a:xfrm>
            <a:off x="1600200" y="4094462"/>
            <a:ext cx="2776189" cy="27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3482"/>
          <a:stretch/>
        </p:blipFill>
        <p:spPr bwMode="auto">
          <a:xfrm>
            <a:off x="5969339" y="4094462"/>
            <a:ext cx="2107861" cy="3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03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wipe(left)">
                                      <p:cBhvr>
                                        <p:cTn id="11" dur="500"/>
                                        <p:tgtEl>
                                          <p:spTgt spid="20482"/>
                                        </p:tgtEl>
                                      </p:cBhvr>
                                    </p:animEffect>
                                  </p:childTnLst>
                                </p:cTn>
                              </p:par>
                              <p:par>
                                <p:cTn id="12" presetID="22" presetClass="entr" presetSubtype="8" fill="hold" nodeType="with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wipe(left)">
                                      <p:cBhvr>
                                        <p:cTn id="14" dur="500"/>
                                        <p:tgtEl>
                                          <p:spTgt spid="20483"/>
                                        </p:tgtEl>
                                      </p:cBhvr>
                                    </p:animEffect>
                                  </p:childTnLst>
                                </p:cTn>
                              </p:par>
                              <p:par>
                                <p:cTn id="15" presetID="22" presetClass="entr" presetSubtype="8" fill="hold" nodeType="with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wipe(left)">
                                      <p:cBhvr>
                                        <p:cTn id="17" dur="500"/>
                                        <p:tgtEl>
                                          <p:spTgt spid="20484"/>
                                        </p:tgtEl>
                                      </p:cBhvr>
                                    </p:animEffect>
                                  </p:childTnLst>
                                </p:cTn>
                              </p:par>
                              <p:par>
                                <p:cTn id="18" presetID="22" presetClass="entr" presetSubtype="8" fill="hold" nodeType="with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wipe(left)">
                                      <p:cBhvr>
                                        <p:cTn id="20" dur="500"/>
                                        <p:tgtEl>
                                          <p:spTgt spid="20485"/>
                                        </p:tgtEl>
                                      </p:cBhvr>
                                    </p:animEffect>
                                  </p:childTnLst>
                                </p:cTn>
                              </p:par>
                              <p:par>
                                <p:cTn id="21" presetID="22" presetClass="entr" presetSubtype="8" fill="hold" nodeType="withEffect">
                                  <p:stCondLst>
                                    <p:cond delay="0"/>
                                  </p:stCondLst>
                                  <p:childTnLst>
                                    <p:set>
                                      <p:cBhvr>
                                        <p:cTn id="22" dur="1" fill="hold">
                                          <p:stCondLst>
                                            <p:cond delay="0"/>
                                          </p:stCondLst>
                                        </p:cTn>
                                        <p:tgtEl>
                                          <p:spTgt spid="20486"/>
                                        </p:tgtEl>
                                        <p:attrNameLst>
                                          <p:attrName>style.visibility</p:attrName>
                                        </p:attrNameLst>
                                      </p:cBhvr>
                                      <p:to>
                                        <p:strVal val="visible"/>
                                      </p:to>
                                    </p:set>
                                    <p:animEffect transition="in" filter="wipe(left)">
                                      <p:cBhvr>
                                        <p:cTn id="23" dur="500"/>
                                        <p:tgtEl>
                                          <p:spTgt spid="20486"/>
                                        </p:tgtEl>
                                      </p:cBhvr>
                                    </p:animEffect>
                                  </p:childTnLst>
                                </p:cTn>
                              </p:par>
                              <p:par>
                                <p:cTn id="24" presetID="22" presetClass="entr" presetSubtype="8" fill="hold" nodeType="withEffect">
                                  <p:stCondLst>
                                    <p:cond delay="0"/>
                                  </p:stCondLst>
                                  <p:childTnLst>
                                    <p:set>
                                      <p:cBhvr>
                                        <p:cTn id="25" dur="1" fill="hold">
                                          <p:stCondLst>
                                            <p:cond delay="0"/>
                                          </p:stCondLst>
                                        </p:cTn>
                                        <p:tgtEl>
                                          <p:spTgt spid="20487"/>
                                        </p:tgtEl>
                                        <p:attrNameLst>
                                          <p:attrName>style.visibility</p:attrName>
                                        </p:attrNameLst>
                                      </p:cBhvr>
                                      <p:to>
                                        <p:strVal val="visible"/>
                                      </p:to>
                                    </p:set>
                                    <p:animEffect transition="in" filter="wipe(left)">
                                      <p:cBhvr>
                                        <p:cTn id="26" dur="500"/>
                                        <p:tgtEl>
                                          <p:spTgt spid="20487"/>
                                        </p:tgtEl>
                                      </p:cBhvr>
                                    </p:animEffect>
                                  </p:childTnLst>
                                </p:cTn>
                              </p:par>
                              <p:par>
                                <p:cTn id="27" presetID="22" presetClass="entr" presetSubtype="8" fill="hold" nodeType="withEffect">
                                  <p:stCondLst>
                                    <p:cond delay="0"/>
                                  </p:stCondLst>
                                  <p:childTnLst>
                                    <p:set>
                                      <p:cBhvr>
                                        <p:cTn id="28" dur="1" fill="hold">
                                          <p:stCondLst>
                                            <p:cond delay="0"/>
                                          </p:stCondLst>
                                        </p:cTn>
                                        <p:tgtEl>
                                          <p:spTgt spid="20488"/>
                                        </p:tgtEl>
                                        <p:attrNameLst>
                                          <p:attrName>style.visibility</p:attrName>
                                        </p:attrNameLst>
                                      </p:cBhvr>
                                      <p:to>
                                        <p:strVal val="visible"/>
                                      </p:to>
                                    </p:set>
                                    <p:animEffect transition="in" filter="wipe(left)">
                                      <p:cBhvr>
                                        <p:cTn id="29" dur="500"/>
                                        <p:tgtEl>
                                          <p:spTgt spid="20488"/>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0489"/>
                                        </p:tgtEl>
                                        <p:attrNameLst>
                                          <p:attrName>style.visibility</p:attrName>
                                        </p:attrNameLst>
                                      </p:cBhvr>
                                      <p:to>
                                        <p:strVal val="visible"/>
                                      </p:to>
                                    </p:set>
                                    <p:animEffect transition="in" filter="wipe(left)">
                                      <p:cBhvr>
                                        <p:cTn id="40" dur="500"/>
                                        <p:tgtEl>
                                          <p:spTgt spid="20489"/>
                                        </p:tgtEl>
                                      </p:cBhvr>
                                    </p:animEffect>
                                  </p:childTnLst>
                                </p:cTn>
                              </p:par>
                              <p:par>
                                <p:cTn id="41" presetID="22" presetClass="entr" presetSubtype="8" fill="hold" nodeType="withEffect">
                                  <p:stCondLst>
                                    <p:cond delay="0"/>
                                  </p:stCondLst>
                                  <p:childTnLst>
                                    <p:set>
                                      <p:cBhvr>
                                        <p:cTn id="42" dur="1" fill="hold">
                                          <p:stCondLst>
                                            <p:cond delay="0"/>
                                          </p:stCondLst>
                                        </p:cTn>
                                        <p:tgtEl>
                                          <p:spTgt spid="20490"/>
                                        </p:tgtEl>
                                        <p:attrNameLst>
                                          <p:attrName>style.visibility</p:attrName>
                                        </p:attrNameLst>
                                      </p:cBhvr>
                                      <p:to>
                                        <p:strVal val="visible"/>
                                      </p:to>
                                    </p:set>
                                    <p:animEffect transition="in" filter="wipe(left)">
                                      <p:cBhvr>
                                        <p:cTn id="43" dur="500"/>
                                        <p:tgtEl>
                                          <p:spTgt spid="20490"/>
                                        </p:tgtEl>
                                      </p:cBhvr>
                                    </p:animEffect>
                                  </p:childTnLst>
                                </p:cTn>
                              </p:par>
                              <p:par>
                                <p:cTn id="44" presetID="22" presetClass="entr" presetSubtype="8" fill="hold" nodeType="withEffect">
                                  <p:stCondLst>
                                    <p:cond delay="0"/>
                                  </p:stCondLst>
                                  <p:childTnLst>
                                    <p:set>
                                      <p:cBhvr>
                                        <p:cTn id="45" dur="1" fill="hold">
                                          <p:stCondLst>
                                            <p:cond delay="0"/>
                                          </p:stCondLst>
                                        </p:cTn>
                                        <p:tgtEl>
                                          <p:spTgt spid="20491"/>
                                        </p:tgtEl>
                                        <p:attrNameLst>
                                          <p:attrName>style.visibility</p:attrName>
                                        </p:attrNameLst>
                                      </p:cBhvr>
                                      <p:to>
                                        <p:strVal val="visible"/>
                                      </p:to>
                                    </p:set>
                                    <p:animEffect transition="in" filter="wipe(left)">
                                      <p:cBhvr>
                                        <p:cTn id="46" dur="500"/>
                                        <p:tgtEl>
                                          <p:spTgt spid="20491"/>
                                        </p:tgtEl>
                                      </p:cBhvr>
                                    </p:animEffect>
                                  </p:childTnLst>
                                </p:cTn>
                              </p:par>
                              <p:par>
                                <p:cTn id="47" presetID="22" presetClass="entr" presetSubtype="8" fill="hold" nodeType="withEffect">
                                  <p:stCondLst>
                                    <p:cond delay="0"/>
                                  </p:stCondLst>
                                  <p:childTnLst>
                                    <p:set>
                                      <p:cBhvr>
                                        <p:cTn id="48" dur="1" fill="hold">
                                          <p:stCondLst>
                                            <p:cond delay="0"/>
                                          </p:stCondLst>
                                        </p:cTn>
                                        <p:tgtEl>
                                          <p:spTgt spid="20493"/>
                                        </p:tgtEl>
                                        <p:attrNameLst>
                                          <p:attrName>style.visibility</p:attrName>
                                        </p:attrNameLst>
                                      </p:cBhvr>
                                      <p:to>
                                        <p:strVal val="visible"/>
                                      </p:to>
                                    </p:set>
                                    <p:animEffect transition="in" filter="wipe(left)">
                                      <p:cBhvr>
                                        <p:cTn id="49" dur="500"/>
                                        <p:tgtEl>
                                          <p:spTgt spid="20493"/>
                                        </p:tgtEl>
                                      </p:cBhvr>
                                    </p:animEffect>
                                  </p:childTnLst>
                                </p:cTn>
                              </p:par>
                              <p:par>
                                <p:cTn id="50" presetID="22" presetClass="entr" presetSubtype="8" fill="hold" nodeType="withEffect">
                                  <p:stCondLst>
                                    <p:cond delay="0"/>
                                  </p:stCondLst>
                                  <p:childTnLst>
                                    <p:set>
                                      <p:cBhvr>
                                        <p:cTn id="51" dur="1" fill="hold">
                                          <p:stCondLst>
                                            <p:cond delay="0"/>
                                          </p:stCondLst>
                                        </p:cTn>
                                        <p:tgtEl>
                                          <p:spTgt spid="20494"/>
                                        </p:tgtEl>
                                        <p:attrNameLst>
                                          <p:attrName>style.visibility</p:attrName>
                                        </p:attrNameLst>
                                      </p:cBhvr>
                                      <p:to>
                                        <p:strVal val="visible"/>
                                      </p:to>
                                    </p:set>
                                    <p:animEffect transition="in" filter="wipe(left)">
                                      <p:cBhvr>
                                        <p:cTn id="52" dur="500"/>
                                        <p:tgtEl>
                                          <p:spTgt spid="20494"/>
                                        </p:tgtEl>
                                      </p:cBhvr>
                                    </p:animEffect>
                                  </p:childTnLst>
                                </p:cTn>
                              </p:par>
                              <p:par>
                                <p:cTn id="53" presetID="22" presetClass="entr" presetSubtype="8" fill="hold" nodeType="withEffect">
                                  <p:stCondLst>
                                    <p:cond delay="0"/>
                                  </p:stCondLst>
                                  <p:childTnLst>
                                    <p:set>
                                      <p:cBhvr>
                                        <p:cTn id="54" dur="1" fill="hold">
                                          <p:stCondLst>
                                            <p:cond delay="0"/>
                                          </p:stCondLst>
                                        </p:cTn>
                                        <p:tgtEl>
                                          <p:spTgt spid="20495"/>
                                        </p:tgtEl>
                                        <p:attrNameLst>
                                          <p:attrName>style.visibility</p:attrName>
                                        </p:attrNameLst>
                                      </p:cBhvr>
                                      <p:to>
                                        <p:strVal val="visible"/>
                                      </p:to>
                                    </p:set>
                                    <p:animEffect transition="in" filter="wipe(left)">
                                      <p:cBhvr>
                                        <p:cTn id="55" dur="500"/>
                                        <p:tgtEl>
                                          <p:spTgt spid="20495"/>
                                        </p:tgtEl>
                                      </p:cBhvr>
                                    </p:animEffect>
                                  </p:childTnLst>
                                </p:cTn>
                              </p:par>
                              <p:par>
                                <p:cTn id="56" presetID="22" presetClass="entr" presetSubtype="8" fill="hold" nodeType="withEffect">
                                  <p:stCondLst>
                                    <p:cond delay="0"/>
                                  </p:stCondLst>
                                  <p:childTnLst>
                                    <p:set>
                                      <p:cBhvr>
                                        <p:cTn id="57" dur="1" fill="hold">
                                          <p:stCondLst>
                                            <p:cond delay="0"/>
                                          </p:stCondLst>
                                        </p:cTn>
                                        <p:tgtEl>
                                          <p:spTgt spid="20496"/>
                                        </p:tgtEl>
                                        <p:attrNameLst>
                                          <p:attrName>style.visibility</p:attrName>
                                        </p:attrNameLst>
                                      </p:cBhvr>
                                      <p:to>
                                        <p:strVal val="visible"/>
                                      </p:to>
                                    </p:set>
                                    <p:animEffect transition="in" filter="wipe(left)">
                                      <p:cBhvr>
                                        <p:cTn id="58" dur="500"/>
                                        <p:tgtEl>
                                          <p:spTgt spid="20496"/>
                                        </p:tgtEl>
                                      </p:cBhvr>
                                    </p:animEffect>
                                  </p:childTnLst>
                                </p:cTn>
                              </p:par>
                              <p:par>
                                <p:cTn id="59" presetID="22" presetClass="entr" presetSubtype="8"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20492"/>
                                        </p:tgtEl>
                                        <p:attrNameLst>
                                          <p:attrName>style.visibility</p:attrName>
                                        </p:attrNameLst>
                                      </p:cBhvr>
                                      <p:to>
                                        <p:strVal val="visible"/>
                                      </p:to>
                                    </p:set>
                                    <p:animEffect transition="in" filter="wipe(left)">
                                      <p:cBhvr>
                                        <p:cTn id="65"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propensity to consume</a:t>
            </a:r>
          </a:p>
        </p:txBody>
      </p:sp>
      <p:sp>
        <p:nvSpPr>
          <p:cNvPr id="3" name="Text Placeholder 2"/>
          <p:cNvSpPr>
            <a:spLocks noGrp="1"/>
          </p:cNvSpPr>
          <p:nvPr>
            <p:ph type="body" sz="quarter" idx="11"/>
          </p:nvPr>
        </p:nvSpPr>
        <p:spPr>
          <a:xfrm>
            <a:off x="152400" y="838200"/>
            <a:ext cx="8839200" cy="3124200"/>
          </a:xfrm>
        </p:spPr>
        <p:txBody>
          <a:bodyPr/>
          <a:lstStyle/>
          <a:p>
            <a:pPr>
              <a:spcBef>
                <a:spcPts val="0"/>
              </a:spcBef>
              <a:spcAft>
                <a:spcPts val="1200"/>
              </a:spcAft>
              <a:defRPr/>
            </a:pPr>
            <a:r>
              <a:rPr lang="en-US" dirty="0"/>
              <a:t>The graphs showed that consumers seem to have a relatively constant </a:t>
            </a:r>
            <a:r>
              <a:rPr lang="en-US" i="1" dirty="0"/>
              <a:t>marginal propensity to consume</a:t>
            </a:r>
            <a:r>
              <a:rPr lang="en-US" dirty="0"/>
              <a:t>: the amount by which consumption spending changes when disposable income changes.</a:t>
            </a:r>
          </a:p>
          <a:p>
            <a:pPr>
              <a:spcBef>
                <a:spcPts val="0"/>
              </a:spcBef>
              <a:spcAft>
                <a:spcPts val="1200"/>
              </a:spcAft>
              <a:defRPr/>
            </a:pPr>
            <a:r>
              <a:rPr lang="en-US" dirty="0"/>
              <a:t>This marginal propensity to consume (MPC) is the slope of the </a:t>
            </a:r>
            <a:r>
              <a:rPr lang="en-US" i="1" dirty="0"/>
              <a:t>consumption function</a:t>
            </a:r>
            <a:r>
              <a:rPr lang="en-US" dirty="0"/>
              <a:t>, the relationship between consumption spending and disposable income.</a:t>
            </a:r>
          </a:p>
          <a:p>
            <a:pPr>
              <a:spcBef>
                <a:spcPts val="0"/>
              </a:spcBef>
              <a:spcAft>
                <a:spcPts val="1200"/>
              </a:spcAft>
              <a:defRPr/>
            </a:pPr>
            <a:r>
              <a:rPr lang="en-US" dirty="0"/>
              <a:t>We can therefore estimate the MPC by estimating the slope of the production function:</a:t>
            </a:r>
          </a:p>
        </p:txBody>
      </p:sp>
      <mc:AlternateContent xmlns:mc="http://schemas.openxmlformats.org/markup-compatibility/2006" xmlns:a14="http://schemas.microsoft.com/office/drawing/2010/main">
        <mc:Choice Requires="a14">
          <p:sp>
            <p:nvSpPr>
              <p:cNvPr id="10" name="TextBox 9"/>
              <p:cNvSpPr txBox="1"/>
              <p:nvPr/>
            </p:nvSpPr>
            <p:spPr>
              <a:xfrm>
                <a:off x="2286000" y="3886200"/>
                <a:ext cx="4627421" cy="666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𝑀𝑃𝐶</m:t>
                      </m:r>
                      <m:r>
                        <a:rPr lang="en-US" b="0" i="0"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Change</m:t>
                          </m:r>
                          <m:r>
                            <a:rPr lang="en-US" b="0" i="0" smtClean="0">
                              <a:latin typeface="Cambria Math"/>
                            </a:rPr>
                            <m:t> </m:t>
                          </m:r>
                          <m:r>
                            <m:rPr>
                              <m:sty m:val="p"/>
                            </m:rPr>
                            <a:rPr lang="en-US" b="0" i="0" smtClean="0">
                              <a:latin typeface="Cambria Math"/>
                            </a:rPr>
                            <m:t>in</m:t>
                          </m:r>
                          <m:r>
                            <a:rPr lang="en-US" b="0" i="0" smtClean="0">
                              <a:latin typeface="Cambria Math"/>
                            </a:rPr>
                            <m:t> </m:t>
                          </m:r>
                          <m:r>
                            <m:rPr>
                              <m:sty m:val="p"/>
                            </m:rPr>
                            <a:rPr lang="en-US" b="0" i="0" smtClean="0">
                              <a:latin typeface="Cambria Math"/>
                            </a:rPr>
                            <m:t>consumption</m:t>
                          </m:r>
                        </m:num>
                        <m:den>
                          <m:r>
                            <m:rPr>
                              <m:sty m:val="p"/>
                            </m:rPr>
                            <a:rPr lang="en-US" b="0" i="0" smtClean="0">
                              <a:latin typeface="Cambria Math"/>
                            </a:rPr>
                            <m:t>Change</m:t>
                          </m:r>
                          <m:r>
                            <a:rPr lang="en-US" b="0" i="0" smtClean="0">
                              <a:latin typeface="Cambria Math"/>
                            </a:rPr>
                            <m:t> </m:t>
                          </m:r>
                          <m:r>
                            <m:rPr>
                              <m:sty m:val="p"/>
                            </m:rPr>
                            <a:rPr lang="en-US" b="0" i="0" smtClean="0">
                              <a:latin typeface="Cambria Math"/>
                            </a:rPr>
                            <m:t>in</m:t>
                          </m:r>
                          <m:r>
                            <a:rPr lang="en-US" b="0" i="0" smtClean="0">
                              <a:latin typeface="Cambria Math"/>
                            </a:rPr>
                            <m:t> </m:t>
                          </m:r>
                          <m:r>
                            <m:rPr>
                              <m:sty m:val="p"/>
                            </m:rPr>
                            <a:rPr lang="en-US" b="0" i="0" smtClean="0">
                              <a:latin typeface="Cambria Math"/>
                            </a:rPr>
                            <m:t>disposable</m:t>
                          </m:r>
                          <m:r>
                            <a:rPr lang="en-US" b="0" i="0" smtClean="0">
                              <a:latin typeface="Cambria Math"/>
                            </a:rPr>
                            <m:t> </m:t>
                          </m:r>
                          <m:r>
                            <m:rPr>
                              <m:sty m:val="p"/>
                            </m:rPr>
                            <a:rPr lang="en-US" b="0" i="0" smtClean="0">
                              <a:latin typeface="Cambria Math"/>
                            </a:rPr>
                            <m:t>income</m:t>
                          </m:r>
                        </m:den>
                      </m:f>
                      <m:r>
                        <a:rPr lang="en-US" b="0" i="0" smtClean="0">
                          <a:latin typeface="Cambria Math"/>
                        </a:rPr>
                        <m:t>=</m:t>
                      </m:r>
                      <m:f>
                        <m:fPr>
                          <m:ctrlPr>
                            <a:rPr lang="en-US" i="1">
                              <a:latin typeface="Cambria Math" panose="02040503050406030204" pitchFamily="18" charset="0"/>
                            </a:rPr>
                          </m:ctrlPr>
                        </m:fPr>
                        <m:num>
                          <m:r>
                            <a:rPr lang="en-US" i="1">
                              <a:latin typeface="Cambria Math"/>
                              <a:ea typeface="Cambria Math"/>
                            </a:rPr>
                            <m:t>∆</m:t>
                          </m:r>
                          <m:r>
                            <a:rPr lang="en-US" i="1">
                              <a:latin typeface="Cambria Math"/>
                              <a:ea typeface="Cambria Math"/>
                            </a:rPr>
                            <m:t>𝐶</m:t>
                          </m:r>
                        </m:num>
                        <m:den>
                          <m:r>
                            <a:rPr lang="en-US" i="1">
                              <a:latin typeface="Cambria Math"/>
                              <a:ea typeface="Cambria Math"/>
                            </a:rPr>
                            <m:t>∆</m:t>
                          </m:r>
                          <m:r>
                            <a:rPr lang="en-US" i="1">
                              <a:latin typeface="Cambria Math"/>
                              <a:ea typeface="Cambria Math"/>
                            </a:rPr>
                            <m:t>𝑌𝐷</m:t>
                          </m:r>
                        </m:den>
                      </m:f>
                    </m:oMath>
                  </m:oMathPara>
                </a14:m>
                <a:endParaRPr lang="en-US" i="1" dirty="0"/>
              </a:p>
            </p:txBody>
          </p:sp>
        </mc:Choice>
        <mc:Fallback xmlns="">
          <p:sp>
            <p:nvSpPr>
              <p:cNvPr id="10" name="TextBox 9"/>
              <p:cNvSpPr txBox="1">
                <a:spLocks noRot="1" noChangeAspect="1" noMove="1" noResize="1" noEditPoints="1" noAdjustHandles="1" noChangeArrowheads="1" noChangeShapeType="1" noTextEdit="1"/>
              </p:cNvSpPr>
              <p:nvPr/>
            </p:nvSpPr>
            <p:spPr>
              <a:xfrm>
                <a:off x="2286000" y="3886200"/>
                <a:ext cx="4627421" cy="666914"/>
              </a:xfrm>
              <a:prstGeom prst="rect">
                <a:avLst/>
              </a:prstGeom>
              <a:blipFill rotWithShape="1">
                <a:blip r:embed="rId2"/>
                <a:stretch>
                  <a:fillRect/>
                </a:stretch>
              </a:blipFill>
            </p:spPr>
            <p:txBody>
              <a:bodyPr/>
              <a:lstStyle/>
              <a:p>
                <a:r>
                  <a:rPr lang="en-US">
                    <a:noFill/>
                  </a:rPr>
                  <a:t> </a:t>
                </a:r>
              </a:p>
            </p:txBody>
          </p:sp>
        </mc:Fallback>
      </mc:AlternateContent>
      <p:sp>
        <p:nvSpPr>
          <p:cNvPr id="4" name="Text Placeholder 2"/>
          <p:cNvSpPr txBox="1">
            <a:spLocks/>
          </p:cNvSpPr>
          <p:nvPr/>
        </p:nvSpPr>
        <p:spPr>
          <a:xfrm>
            <a:off x="152400" y="46482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For 2002-2003, we find:</a:t>
            </a:r>
          </a:p>
        </p:txBody>
      </p:sp>
      <mc:AlternateContent xmlns:mc="http://schemas.openxmlformats.org/markup-compatibility/2006" xmlns:a14="http://schemas.microsoft.com/office/drawing/2010/main">
        <mc:Choice Requires="a14">
          <p:sp>
            <p:nvSpPr>
              <p:cNvPr id="9" name="TextBox 8"/>
              <p:cNvSpPr txBox="1"/>
              <p:nvPr/>
            </p:nvSpPr>
            <p:spPr>
              <a:xfrm>
                <a:off x="2286000" y="5130800"/>
                <a:ext cx="2911695" cy="645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a:ea typeface="Cambria Math"/>
                            </a:rPr>
                            <m:t>∆</m:t>
                          </m:r>
                          <m:r>
                            <a:rPr lang="en-US" b="0" i="1" smtClean="0">
                              <a:latin typeface="Cambria Math"/>
                              <a:ea typeface="Cambria Math"/>
                            </a:rPr>
                            <m:t>𝐶</m:t>
                          </m:r>
                        </m:num>
                        <m:den>
                          <m:r>
                            <a:rPr lang="en-US" i="1">
                              <a:latin typeface="Cambria Math"/>
                              <a:ea typeface="Cambria Math"/>
                            </a:rPr>
                            <m:t>∆</m:t>
                          </m:r>
                          <m:r>
                            <a:rPr lang="en-US" b="0" i="1" smtClean="0">
                              <a:latin typeface="Cambria Math"/>
                              <a:ea typeface="Cambria Math"/>
                            </a:rPr>
                            <m:t>𝑌𝐷</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$259 </m:t>
                          </m:r>
                          <m:r>
                            <m:rPr>
                              <m:sty m:val="p"/>
                            </m:rPr>
                            <a:rPr lang="en-US" b="0" i="0" smtClean="0">
                              <a:latin typeface="Cambria Math"/>
                            </a:rPr>
                            <m:t>billion</m:t>
                          </m:r>
                        </m:num>
                        <m:den>
                          <m:r>
                            <a:rPr lang="en-US" b="0" i="1" smtClean="0">
                              <a:latin typeface="Cambria Math"/>
                            </a:rPr>
                            <m:t>$266 </m:t>
                          </m:r>
                          <m:r>
                            <m:rPr>
                              <m:sty m:val="p"/>
                            </m:rPr>
                            <a:rPr lang="en-US" b="0" i="0" smtClean="0">
                              <a:latin typeface="Cambria Math"/>
                            </a:rPr>
                            <m:t>billion</m:t>
                          </m:r>
                        </m:den>
                      </m:f>
                      <m:r>
                        <a:rPr lang="en-US" b="0" i="1" smtClean="0">
                          <a:latin typeface="Cambria Math"/>
                        </a:rPr>
                        <m:t>=0.97</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286000" y="5130800"/>
                <a:ext cx="2911695" cy="645177"/>
              </a:xfrm>
              <a:prstGeom prst="rect">
                <a:avLst/>
              </a:prstGeom>
              <a:blipFill rotWithShape="1">
                <a:blip r:embed="rId3"/>
                <a:stretch>
                  <a:fillRect/>
                </a:stretch>
              </a:blipFill>
            </p:spPr>
            <p:txBody>
              <a:bodyPr/>
              <a:lstStyle/>
              <a:p>
                <a:r>
                  <a:rPr lang="en-US">
                    <a:noFill/>
                  </a:rPr>
                  <a:t> </a:t>
                </a:r>
              </a:p>
            </p:txBody>
          </p:sp>
        </mc:Fallback>
      </mc:AlternateContent>
      <p:sp>
        <p:nvSpPr>
          <p:cNvPr id="6" name="Text Placeholder 2"/>
          <p:cNvSpPr txBox="1">
            <a:spLocks/>
          </p:cNvSpPr>
          <p:nvPr/>
        </p:nvSpPr>
        <p:spPr>
          <a:xfrm>
            <a:off x="152400" y="58674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So if incomes rose $10 billion, we estimate consumption would rise by $10 billion x 0.97 = $9.7 billion.</a:t>
            </a:r>
          </a:p>
        </p:txBody>
      </p:sp>
    </p:spTree>
    <p:extLst>
      <p:ext uri="{BB962C8B-B14F-4D97-AF65-F5344CB8AC3E}">
        <p14:creationId xmlns:p14="http://schemas.microsoft.com/office/powerpoint/2010/main" val="18601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Consumption and national income</a:t>
            </a:r>
          </a:p>
        </p:txBody>
      </p:sp>
      <p:sp>
        <p:nvSpPr>
          <p:cNvPr id="3" name="Text Placeholder 2"/>
          <p:cNvSpPr>
            <a:spLocks noGrp="1"/>
          </p:cNvSpPr>
          <p:nvPr>
            <p:ph type="body" sz="quarter" idx="11"/>
          </p:nvPr>
        </p:nvSpPr>
        <p:spPr>
          <a:xfrm>
            <a:off x="152400" y="838200"/>
            <a:ext cx="8839200" cy="1524000"/>
          </a:xfrm>
        </p:spPr>
        <p:txBody>
          <a:bodyPr/>
          <a:lstStyle/>
          <a:p>
            <a:pPr>
              <a:spcBef>
                <a:spcPts val="0"/>
              </a:spcBef>
              <a:spcAft>
                <a:spcPts val="1200"/>
              </a:spcAft>
              <a:defRPr/>
            </a:pPr>
            <a:r>
              <a:rPr lang="en-US" dirty="0"/>
              <a:t>The distinction between national income and GDP is relatively minor; for this simple model, we will assume they are equal, and use the terms interchangeably.</a:t>
            </a:r>
          </a:p>
          <a:p>
            <a:pPr>
              <a:spcBef>
                <a:spcPts val="0"/>
              </a:spcBef>
              <a:spcAft>
                <a:spcPts val="1200"/>
              </a:spcAft>
              <a:defRPr/>
            </a:pPr>
            <a:r>
              <a:rPr lang="en-US" dirty="0"/>
              <a:t>Since:</a:t>
            </a:r>
          </a:p>
        </p:txBody>
      </p:sp>
      <p:sp>
        <p:nvSpPr>
          <p:cNvPr id="7" name="Rectangle 12"/>
          <p:cNvSpPr>
            <a:spLocks noChangeArrowheads="1"/>
          </p:cNvSpPr>
          <p:nvPr/>
        </p:nvSpPr>
        <p:spPr bwMode="auto">
          <a:xfrm>
            <a:off x="1637505" y="2057400"/>
            <a:ext cx="5343525"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n-US" sz="2000" b="0" dirty="0">
                <a:latin typeface="Times New Roman" pitchFamily="18" charset="0"/>
                <a:cs typeface="Times New Roman" pitchFamily="18" charset="0"/>
              </a:rPr>
              <a:t>Disposable income = National income − Net taxes</a:t>
            </a:r>
          </a:p>
        </p:txBody>
      </p:sp>
      <p:sp>
        <p:nvSpPr>
          <p:cNvPr id="5" name="Text Placeholder 2"/>
          <p:cNvSpPr txBox="1">
            <a:spLocks/>
          </p:cNvSpPr>
          <p:nvPr/>
        </p:nvSpPr>
        <p:spPr>
          <a:xfrm>
            <a:off x="152400" y="2743200"/>
            <a:ext cx="8839200" cy="762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where “net taxes” are equal to taxes minus transfer payments, we can write:</a:t>
            </a:r>
          </a:p>
        </p:txBody>
      </p:sp>
      <p:sp>
        <p:nvSpPr>
          <p:cNvPr id="8" name="Rectangle 7"/>
          <p:cNvSpPr>
            <a:spLocks noChangeArrowheads="1"/>
          </p:cNvSpPr>
          <p:nvPr/>
        </p:nvSpPr>
        <p:spPr bwMode="auto">
          <a:xfrm>
            <a:off x="1248569" y="3619500"/>
            <a:ext cx="6121400"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n-US" sz="2000" b="0" dirty="0">
                <a:latin typeface="Times New Roman" pitchFamily="18" charset="0"/>
                <a:cs typeface="Times New Roman" pitchFamily="18" charset="0"/>
              </a:rPr>
              <a:t>National income = GDP = Disposable income + Net taxes</a:t>
            </a:r>
          </a:p>
        </p:txBody>
      </p:sp>
      <p:sp>
        <p:nvSpPr>
          <p:cNvPr id="6" name="Text Placeholder 2"/>
          <p:cNvSpPr txBox="1">
            <a:spLocks/>
          </p:cNvSpPr>
          <p:nvPr/>
        </p:nvSpPr>
        <p:spPr>
          <a:xfrm>
            <a:off x="152400" y="4165600"/>
            <a:ext cx="8839200" cy="1701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If we assume that net taxes do not change as national income changes, we have the result that any change in disposable income is the same as the change in national income.</a:t>
            </a:r>
          </a:p>
          <a:p>
            <a:pPr>
              <a:spcBef>
                <a:spcPts val="0"/>
              </a:spcBef>
              <a:spcAft>
                <a:spcPts val="1200"/>
              </a:spcAft>
              <a:defRPr/>
            </a:pPr>
            <a:r>
              <a:rPr lang="en-US" kern="0" dirty="0"/>
              <a:t>We will use this in the graph on the next slide.</a:t>
            </a:r>
          </a:p>
          <a:p>
            <a:endParaRPr lang="en-US" kern="0" dirty="0"/>
          </a:p>
        </p:txBody>
      </p:sp>
    </p:spTree>
    <p:extLst>
      <p:ext uri="{BB962C8B-B14F-4D97-AF65-F5344CB8AC3E}">
        <p14:creationId xmlns:p14="http://schemas.microsoft.com/office/powerpoint/2010/main" val="253837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The relationship between consumption and national income</a:t>
            </a:r>
          </a:p>
        </p:txBody>
      </p:sp>
      <p:sp>
        <p:nvSpPr>
          <p:cNvPr id="6" name="TextBox 16"/>
          <p:cNvSpPr txBox="1">
            <a:spLocks noChangeArrowheads="1"/>
          </p:cNvSpPr>
          <p:nvPr/>
        </p:nvSpPr>
        <p:spPr bwMode="auto">
          <a:xfrm>
            <a:off x="152400" y="762000"/>
            <a:ext cx="4229100" cy="4278094"/>
          </a:xfrm>
          <a:prstGeom prst="rect">
            <a:avLst/>
          </a:prstGeom>
          <a:noFill/>
          <a:ln w="9525">
            <a:noFill/>
            <a:miter lim="800000"/>
            <a:headEnd/>
            <a:tailEnd/>
          </a:ln>
        </p:spPr>
        <p:txBody>
          <a:bodyPr wrap="square">
            <a:spAutoFit/>
          </a:bodyPr>
          <a:lstStyle/>
          <a:p>
            <a:pPr>
              <a:spcAft>
                <a:spcPts val="1200"/>
              </a:spcAft>
            </a:pPr>
            <a:r>
              <a:rPr lang="en-US" sz="2200" b="0" dirty="0"/>
              <a:t>The table shows the relationship between consumption and national income for an imaginary economy, keeping net taxes constant.</a:t>
            </a:r>
          </a:p>
          <a:p>
            <a:pPr>
              <a:spcAft>
                <a:spcPts val="1200"/>
              </a:spcAft>
            </a:pPr>
            <a:r>
              <a:rPr lang="en-US" sz="2200" b="0" dirty="0"/>
              <a:t>As national income rises by $2,000 billion…</a:t>
            </a:r>
          </a:p>
          <a:p>
            <a:pPr>
              <a:spcAft>
                <a:spcPts val="1200"/>
              </a:spcAft>
            </a:pPr>
            <a:r>
              <a:rPr lang="en-US" sz="2200" b="0" dirty="0"/>
              <a:t>… consumption rises by $1,500 billion.</a:t>
            </a:r>
          </a:p>
          <a:p>
            <a:pPr>
              <a:spcAft>
                <a:spcPts val="1200"/>
              </a:spcAft>
            </a:pPr>
            <a:r>
              <a:rPr lang="en-US" sz="2200" b="0" dirty="0"/>
              <a:t>So the marginal propensity to consume for this economy is:</a:t>
            </a:r>
          </a:p>
        </p:txBody>
      </p:sp>
      <mc:AlternateContent xmlns:mc="http://schemas.openxmlformats.org/markup-compatibility/2006" xmlns:a14="http://schemas.microsoft.com/office/drawing/2010/main">
        <mc:Choice Requires="a14">
          <p:sp>
            <p:nvSpPr>
              <p:cNvPr id="15" name="TextBox 14"/>
              <p:cNvSpPr txBox="1"/>
              <p:nvPr/>
            </p:nvSpPr>
            <p:spPr>
              <a:xfrm>
                <a:off x="247650" y="5040094"/>
                <a:ext cx="3765967" cy="658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𝑀𝑃𝐶</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m:t>
                          </m:r>
                          <m:r>
                            <a:rPr lang="en-US" b="0" i="1" smtClean="0">
                              <a:latin typeface="Cambria Math"/>
                              <a:ea typeface="Cambria Math"/>
                            </a:rPr>
                            <m:t>𝐶</m:t>
                          </m:r>
                        </m:num>
                        <m:den>
                          <m:r>
                            <a:rPr lang="en-US" b="0" i="1" smtClean="0">
                              <a:latin typeface="Cambria Math"/>
                              <a:ea typeface="Cambria Math"/>
                            </a:rPr>
                            <m:t>∆</m:t>
                          </m:r>
                          <m:r>
                            <a:rPr lang="en-US" b="0" i="1" smtClean="0">
                              <a:latin typeface="Cambria Math"/>
                              <a:ea typeface="Cambria Math"/>
                            </a:rPr>
                            <m:t>𝑌</m:t>
                          </m:r>
                        </m:den>
                      </m:f>
                      <m:r>
                        <a:rPr lang="en-US" b="0" i="0" smtClean="0">
                          <a:latin typeface="Cambria Math"/>
                        </a:rPr>
                        <m:t>=</m:t>
                      </m:r>
                      <m:f>
                        <m:fPr>
                          <m:ctrlPr>
                            <a:rPr lang="en-US" b="0" i="1" smtClean="0">
                              <a:latin typeface="Cambria Math" panose="02040503050406030204" pitchFamily="18" charset="0"/>
                            </a:rPr>
                          </m:ctrlPr>
                        </m:fPr>
                        <m:num>
                          <m:r>
                            <a:rPr lang="en-US" b="0" i="0" smtClean="0">
                              <a:latin typeface="Cambria Math"/>
                            </a:rPr>
                            <m:t>$1,500 </m:t>
                          </m:r>
                          <m:r>
                            <m:rPr>
                              <m:sty m:val="p"/>
                            </m:rPr>
                            <a:rPr lang="en-US" b="0" i="0" smtClean="0">
                              <a:latin typeface="Cambria Math"/>
                            </a:rPr>
                            <m:t>billion</m:t>
                          </m:r>
                        </m:num>
                        <m:den>
                          <m:r>
                            <a:rPr lang="en-US" b="0" i="0" smtClean="0">
                              <a:latin typeface="Cambria Math"/>
                            </a:rPr>
                            <m:t>$2,000 </m:t>
                          </m:r>
                          <m:r>
                            <m:rPr>
                              <m:sty m:val="p"/>
                            </m:rPr>
                            <a:rPr lang="en-US" b="0" i="0" smtClean="0">
                              <a:latin typeface="Cambria Math"/>
                            </a:rPr>
                            <m:t>billion</m:t>
                          </m:r>
                        </m:den>
                      </m:f>
                      <m:r>
                        <a:rPr lang="en-US" b="0" i="0" smtClean="0">
                          <a:latin typeface="Cambria Math"/>
                        </a:rPr>
                        <m:t>=0.75</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47650" y="5040094"/>
                <a:ext cx="3765967" cy="658706"/>
              </a:xfrm>
              <a:prstGeom prst="rect">
                <a:avLst/>
              </a:prstGeom>
              <a:blipFill rotWithShape="1">
                <a:blip r:embed="rId3"/>
                <a:stretch>
                  <a:fillRect/>
                </a:stretch>
              </a:blipFill>
            </p:spPr>
            <p:txBody>
              <a:bodyPr/>
              <a:lstStyle/>
              <a:p>
                <a:r>
                  <a:rPr lang="en-US">
                    <a:noFill/>
                  </a:rPr>
                  <a:t> </a:t>
                </a:r>
              </a:p>
            </p:txBody>
          </p:sp>
        </mc:Fallback>
      </mc:AlternateContent>
      <p:sp>
        <p:nvSpPr>
          <p:cNvPr id="4" name="Text Placeholder 3"/>
          <p:cNvSpPr>
            <a:spLocks noGrp="1"/>
          </p:cNvSpPr>
          <p:nvPr>
            <p:ph type="body" sz="quarter" idx="12"/>
          </p:nvPr>
        </p:nvSpPr>
        <p:spPr>
          <a:xfrm>
            <a:off x="2890837" y="5875337"/>
            <a:ext cx="2290763" cy="449263"/>
          </a:xfrm>
        </p:spPr>
        <p:txBody>
          <a:bodyPr/>
          <a:lstStyle/>
          <a:p>
            <a:r>
              <a:rPr lang="en-US" dirty="0"/>
              <a:t>The relationship between consumption and national income</a:t>
            </a:r>
          </a:p>
        </p:txBody>
      </p:sp>
      <p:sp>
        <p:nvSpPr>
          <p:cNvPr id="5" name="Text Placeholder 4"/>
          <p:cNvSpPr>
            <a:spLocks noGrp="1"/>
          </p:cNvSpPr>
          <p:nvPr>
            <p:ph type="body" sz="quarter" idx="13"/>
          </p:nvPr>
        </p:nvSpPr>
        <p:spPr>
          <a:xfrm>
            <a:off x="1590675" y="5867400"/>
            <a:ext cx="1352550" cy="381000"/>
          </a:xfrm>
        </p:spPr>
        <p:txBody>
          <a:bodyPr/>
          <a:lstStyle/>
          <a:p>
            <a:r>
              <a:rPr lang="en-US" dirty="0"/>
              <a:t>Figure 12.3</a:t>
            </a:r>
          </a:p>
        </p:txBody>
      </p:sp>
      <p:pic>
        <p:nvPicPr>
          <p:cNvPr id="7" name="Picture 6" descr="Fig11-3_figure_PPT_1.gif"/>
          <p:cNvPicPr>
            <a:picLocks noChangeAspect="1"/>
          </p:cNvPicPr>
          <p:nvPr/>
        </p:nvPicPr>
        <p:blipFill>
          <a:blip r:embed="rId4"/>
          <a:srcRect/>
          <a:stretch>
            <a:fillRect/>
          </a:stretch>
        </p:blipFill>
        <p:spPr bwMode="auto">
          <a:xfrm>
            <a:off x="4381500" y="2971800"/>
            <a:ext cx="4762500" cy="3524250"/>
          </a:xfrm>
          <a:prstGeom prst="rect">
            <a:avLst/>
          </a:prstGeom>
          <a:noFill/>
          <a:ln w="9525">
            <a:noFill/>
            <a:miter lim="800000"/>
            <a:headEnd/>
            <a:tailEnd/>
          </a:ln>
        </p:spPr>
      </p:pic>
      <p:pic>
        <p:nvPicPr>
          <p:cNvPr id="8" name="Picture 7" descr="Fig11-3_figure_PPT_2.gif"/>
          <p:cNvPicPr>
            <a:picLocks noChangeAspect="1"/>
          </p:cNvPicPr>
          <p:nvPr/>
        </p:nvPicPr>
        <p:blipFill>
          <a:blip r:embed="rId5"/>
          <a:srcRect/>
          <a:stretch>
            <a:fillRect/>
          </a:stretch>
        </p:blipFill>
        <p:spPr bwMode="auto">
          <a:xfrm>
            <a:off x="4381500" y="2971800"/>
            <a:ext cx="4762500" cy="3524250"/>
          </a:xfrm>
          <a:prstGeom prst="rect">
            <a:avLst/>
          </a:prstGeom>
          <a:noFill/>
          <a:ln w="9525">
            <a:noFill/>
            <a:miter lim="800000"/>
            <a:headEnd/>
            <a:tailEnd/>
          </a:ln>
        </p:spPr>
      </p:pic>
      <p:pic>
        <p:nvPicPr>
          <p:cNvPr id="9" name="Picture 8" descr="Fig11-3_figure_PPT_3.gif"/>
          <p:cNvPicPr>
            <a:picLocks noChangeAspect="1"/>
          </p:cNvPicPr>
          <p:nvPr/>
        </p:nvPicPr>
        <p:blipFill>
          <a:blip r:embed="rId6"/>
          <a:srcRect/>
          <a:stretch>
            <a:fillRect/>
          </a:stretch>
        </p:blipFill>
        <p:spPr bwMode="auto">
          <a:xfrm>
            <a:off x="4381500" y="2971800"/>
            <a:ext cx="4762500" cy="3524250"/>
          </a:xfrm>
          <a:prstGeom prst="rect">
            <a:avLst/>
          </a:prstGeom>
          <a:noFill/>
          <a:ln w="9525">
            <a:noFill/>
            <a:miter lim="800000"/>
            <a:headEnd/>
            <a:tailEnd/>
          </a:ln>
        </p:spPr>
      </p:pic>
      <p:pic>
        <p:nvPicPr>
          <p:cNvPr id="10" name="Picture 9" descr="Fig11-3_figure_PPT_4.gif"/>
          <p:cNvPicPr>
            <a:picLocks noChangeAspect="1"/>
          </p:cNvPicPr>
          <p:nvPr/>
        </p:nvPicPr>
        <p:blipFill>
          <a:blip r:embed="rId7"/>
          <a:srcRect/>
          <a:stretch>
            <a:fillRect/>
          </a:stretch>
        </p:blipFill>
        <p:spPr bwMode="auto">
          <a:xfrm>
            <a:off x="4381500" y="2971800"/>
            <a:ext cx="4762500" cy="3524250"/>
          </a:xfrm>
          <a:prstGeom prst="rect">
            <a:avLst/>
          </a:prstGeom>
          <a:noFill/>
          <a:ln w="9525">
            <a:noFill/>
            <a:miter lim="800000"/>
            <a:headEnd/>
            <a:tailEnd/>
          </a:ln>
        </p:spPr>
      </p:pic>
      <p:pic>
        <p:nvPicPr>
          <p:cNvPr id="11" name="Picture 10" descr="Fig11-3_figure_PPT_5.gif"/>
          <p:cNvPicPr>
            <a:picLocks noChangeAspect="1"/>
          </p:cNvPicPr>
          <p:nvPr/>
        </p:nvPicPr>
        <p:blipFill>
          <a:blip r:embed="rId8"/>
          <a:srcRect/>
          <a:stretch>
            <a:fillRect/>
          </a:stretch>
        </p:blipFill>
        <p:spPr bwMode="auto">
          <a:xfrm>
            <a:off x="4381500" y="2971800"/>
            <a:ext cx="4762500" cy="3524250"/>
          </a:xfrm>
          <a:prstGeom prst="rect">
            <a:avLst/>
          </a:prstGeom>
          <a:noFill/>
          <a:ln w="9525">
            <a:noFill/>
            <a:miter lim="800000"/>
            <a:headEnd/>
            <a:tailEnd/>
          </a:ln>
        </p:spPr>
      </p:pic>
      <p:pic>
        <p:nvPicPr>
          <p:cNvPr id="12" name="Picture 11" descr="Fig11-3_figure_PPT_6.gif"/>
          <p:cNvPicPr>
            <a:picLocks noChangeAspect="1"/>
          </p:cNvPicPr>
          <p:nvPr/>
        </p:nvPicPr>
        <p:blipFill>
          <a:blip r:embed="rId9"/>
          <a:srcRect/>
          <a:stretch>
            <a:fillRect/>
          </a:stretch>
        </p:blipFill>
        <p:spPr bwMode="auto">
          <a:xfrm>
            <a:off x="4381500" y="2971800"/>
            <a:ext cx="4762500" cy="3524250"/>
          </a:xfrm>
          <a:prstGeom prst="rect">
            <a:avLst/>
          </a:prstGeom>
          <a:noFill/>
          <a:ln w="9525">
            <a:noFill/>
            <a:miter lim="800000"/>
            <a:headEnd/>
            <a:tailEnd/>
          </a:ln>
        </p:spPr>
      </p:pic>
      <p:pic>
        <p:nvPicPr>
          <p:cNvPr id="13" name="Picture 12" descr="Fig11-3_figure_PPT_7.gif"/>
          <p:cNvPicPr>
            <a:picLocks noChangeAspect="1"/>
          </p:cNvPicPr>
          <p:nvPr/>
        </p:nvPicPr>
        <p:blipFill>
          <a:blip r:embed="rId10"/>
          <a:srcRect/>
          <a:stretch>
            <a:fillRect/>
          </a:stretch>
        </p:blipFill>
        <p:spPr bwMode="auto">
          <a:xfrm>
            <a:off x="4381500" y="2971800"/>
            <a:ext cx="4762500" cy="3524250"/>
          </a:xfrm>
          <a:prstGeom prst="rect">
            <a:avLst/>
          </a:prstGeom>
          <a:noFill/>
          <a:ln w="9525">
            <a:noFill/>
            <a:miter lim="800000"/>
            <a:headEnd/>
            <a:tailEnd/>
          </a:ln>
        </p:spPr>
      </p:pic>
      <p:pic>
        <p:nvPicPr>
          <p:cNvPr id="14" name="Picture 13" descr="Fig23.3tablePPT.gif"/>
          <p:cNvPicPr>
            <a:picLocks noChangeAspect="1"/>
          </p:cNvPicPr>
          <p:nvPr/>
        </p:nvPicPr>
        <p:blipFill>
          <a:blip r:embed="rId11"/>
          <a:srcRect/>
          <a:stretch>
            <a:fillRect/>
          </a:stretch>
        </p:blipFill>
        <p:spPr bwMode="auto">
          <a:xfrm>
            <a:off x="4495800" y="704850"/>
            <a:ext cx="4559300" cy="2288590"/>
          </a:xfrm>
          <a:prstGeom prst="rect">
            <a:avLst/>
          </a:prstGeom>
          <a:noFill/>
          <a:ln w="9525">
            <a:noFill/>
            <a:miter lim="800000"/>
            <a:headEnd/>
            <a:tailEnd/>
          </a:ln>
        </p:spPr>
      </p:pic>
    </p:spTree>
    <p:extLst>
      <p:ext uri="{BB962C8B-B14F-4D97-AF65-F5344CB8AC3E}">
        <p14:creationId xmlns:p14="http://schemas.microsoft.com/office/powerpoint/2010/main" val="223832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1000"/>
                                        <p:tgtEl>
                                          <p:spTgt spid="1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left)">
                                      <p:cBhvr>
                                        <p:cTn id="38" dur="500"/>
                                        <p:tgtEl>
                                          <p:spTgt spid="6">
                                            <p:txEl>
                                              <p:pRg st="2" end="2"/>
                                            </p:txEl>
                                          </p:spTgt>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1000"/>
                                        <p:tgtEl>
                                          <p:spTgt spid="1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1000"/>
                                        <p:tgtEl>
                                          <p:spTgt spid="1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consumption, and saving</a:t>
            </a:r>
          </a:p>
        </p:txBody>
      </p:sp>
      <p:sp>
        <p:nvSpPr>
          <p:cNvPr id="3" name="Text Placeholder 2"/>
          <p:cNvSpPr>
            <a:spLocks noGrp="1"/>
          </p:cNvSpPr>
          <p:nvPr>
            <p:ph type="body" sz="quarter" idx="11"/>
          </p:nvPr>
        </p:nvSpPr>
        <p:spPr>
          <a:xfrm>
            <a:off x="152400" y="838200"/>
            <a:ext cx="8839200" cy="533400"/>
          </a:xfrm>
        </p:spPr>
        <p:txBody>
          <a:bodyPr/>
          <a:lstStyle/>
          <a:p>
            <a:pPr>
              <a:spcBef>
                <a:spcPts val="0"/>
              </a:spcBef>
              <a:spcAft>
                <a:spcPts val="1200"/>
              </a:spcAft>
              <a:defRPr/>
            </a:pPr>
            <a:r>
              <a:rPr lang="en-US" dirty="0"/>
              <a:t>By definition, disposable income not spent is saved. Therefore we</a:t>
            </a:r>
          </a:p>
        </p:txBody>
      </p:sp>
      <p:sp>
        <p:nvSpPr>
          <p:cNvPr id="7" name="Rectangle 10"/>
          <p:cNvSpPr>
            <a:spLocks noChangeArrowheads="1"/>
          </p:cNvSpPr>
          <p:nvPr/>
        </p:nvSpPr>
        <p:spPr bwMode="auto">
          <a:xfrm>
            <a:off x="1859756" y="1295400"/>
            <a:ext cx="5381625"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n-US" sz="2000" b="0" dirty="0">
                <a:latin typeface="Times New Roman" pitchFamily="18" charset="0"/>
                <a:cs typeface="Times New Roman" pitchFamily="18" charset="0"/>
              </a:rPr>
              <a:t>National income = Consumption + Saving + Taxes</a:t>
            </a:r>
          </a:p>
        </p:txBody>
      </p:sp>
      <p:sp>
        <p:nvSpPr>
          <p:cNvPr id="8" name="Rectangle 12"/>
          <p:cNvSpPr>
            <a:spLocks noChangeArrowheads="1"/>
          </p:cNvSpPr>
          <p:nvPr/>
        </p:nvSpPr>
        <p:spPr bwMode="auto">
          <a:xfrm>
            <a:off x="3413125" y="1803290"/>
            <a:ext cx="1644650"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n-US" sz="2000" b="0" i="1" dirty="0">
                <a:latin typeface="Times New Roman" pitchFamily="18" charset="0"/>
                <a:cs typeface="Times New Roman" pitchFamily="18" charset="0"/>
              </a:rPr>
              <a:t>Y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C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S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T</a:t>
            </a:r>
          </a:p>
        </p:txBody>
      </p:sp>
      <p:sp>
        <p:nvSpPr>
          <p:cNvPr id="4" name="Text Placeholder 2"/>
          <p:cNvSpPr txBox="1">
            <a:spLocks/>
          </p:cNvSpPr>
          <p:nvPr/>
        </p:nvSpPr>
        <p:spPr>
          <a:xfrm>
            <a:off x="152400" y="21336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Any change in national income can be decomposed into changes in the items on the right hand side:</a:t>
            </a:r>
          </a:p>
        </p:txBody>
      </p:sp>
      <p:sp>
        <p:nvSpPr>
          <p:cNvPr id="9" name="Rectangle 12"/>
          <p:cNvSpPr>
            <a:spLocks noChangeArrowheads="1"/>
          </p:cNvSpPr>
          <p:nvPr/>
        </p:nvSpPr>
        <p:spPr bwMode="auto">
          <a:xfrm>
            <a:off x="3201194" y="3093521"/>
            <a:ext cx="2216150"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n-US" sz="2000" b="0" dirty="0"/>
              <a:t>∆</a:t>
            </a:r>
            <a:r>
              <a:rPr lang="en-US" sz="2000" b="0" i="1" dirty="0">
                <a:latin typeface="Times New Roman" pitchFamily="18" charset="0"/>
                <a:cs typeface="Times New Roman" pitchFamily="18" charset="0"/>
              </a:rPr>
              <a:t>Y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a:t>
            </a:r>
            <a:r>
              <a:rPr lang="en-US" sz="2000" b="0" i="1" dirty="0"/>
              <a:t>∆</a:t>
            </a:r>
            <a:r>
              <a:rPr lang="en-US" sz="2000" b="0" i="1" dirty="0">
                <a:latin typeface="Times New Roman" pitchFamily="18" charset="0"/>
                <a:cs typeface="Times New Roman" pitchFamily="18" charset="0"/>
              </a:rPr>
              <a:t>C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a:t>
            </a:r>
            <a:r>
              <a:rPr lang="en-US" sz="2000" b="0" i="1" dirty="0"/>
              <a:t>∆</a:t>
            </a:r>
            <a:r>
              <a:rPr lang="en-US" sz="2000" b="0" i="1" dirty="0">
                <a:latin typeface="Times New Roman" pitchFamily="18" charset="0"/>
                <a:cs typeface="Times New Roman" pitchFamily="18" charset="0"/>
              </a:rPr>
              <a:t>S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a:t>
            </a:r>
            <a:r>
              <a:rPr lang="en-US" sz="2000" b="0" i="1" dirty="0"/>
              <a:t>∆</a:t>
            </a:r>
            <a:r>
              <a:rPr lang="en-US" sz="2000" b="0" i="1" dirty="0">
                <a:latin typeface="Times New Roman" pitchFamily="18" charset="0"/>
                <a:cs typeface="Times New Roman" pitchFamily="18" charset="0"/>
              </a:rPr>
              <a:t>T</a:t>
            </a:r>
          </a:p>
        </p:txBody>
      </p:sp>
      <p:sp>
        <p:nvSpPr>
          <p:cNvPr id="5" name="Text Placeholder 2"/>
          <p:cNvSpPr txBox="1">
            <a:spLocks/>
          </p:cNvSpPr>
          <p:nvPr/>
        </p:nvSpPr>
        <p:spPr>
          <a:xfrm>
            <a:off x="152400" y="35052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We assume net taxes do not change, so </a:t>
            </a:r>
            <a:r>
              <a:rPr lang="en-US" i="1" kern="0" dirty="0"/>
              <a:t>∆T </a:t>
            </a:r>
            <a:r>
              <a:rPr lang="en-US" kern="0" dirty="0"/>
              <a:t>= 0; then:</a:t>
            </a:r>
          </a:p>
        </p:txBody>
      </p:sp>
      <p:sp>
        <p:nvSpPr>
          <p:cNvPr id="10" name="Rectangle 12"/>
          <p:cNvSpPr>
            <a:spLocks noChangeArrowheads="1"/>
          </p:cNvSpPr>
          <p:nvPr/>
        </p:nvSpPr>
        <p:spPr bwMode="auto">
          <a:xfrm>
            <a:off x="3175794" y="3967460"/>
            <a:ext cx="1708150"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n-US" sz="2000" b="0" dirty="0"/>
              <a:t>∆</a:t>
            </a:r>
            <a:r>
              <a:rPr lang="en-US" sz="2000" b="0" i="1" dirty="0">
                <a:latin typeface="Times New Roman" pitchFamily="18" charset="0"/>
                <a:cs typeface="Times New Roman" pitchFamily="18" charset="0"/>
              </a:rPr>
              <a:t>Y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a:t>
            </a:r>
            <a:r>
              <a:rPr lang="en-US" sz="2000" b="0" i="1" dirty="0"/>
              <a:t>∆</a:t>
            </a:r>
            <a:r>
              <a:rPr lang="en-US" sz="2000" b="0" i="1" dirty="0">
                <a:latin typeface="Times New Roman" pitchFamily="18" charset="0"/>
                <a:cs typeface="Times New Roman" pitchFamily="18" charset="0"/>
              </a:rPr>
              <a:t>C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a:t>
            </a:r>
            <a:r>
              <a:rPr lang="en-US" sz="2000" b="0" i="1" dirty="0"/>
              <a:t>∆</a:t>
            </a:r>
            <a:r>
              <a:rPr lang="en-US" sz="2000" b="0" i="1" dirty="0">
                <a:latin typeface="Times New Roman" pitchFamily="18" charset="0"/>
                <a:cs typeface="Times New Roman" pitchFamily="18" charset="0"/>
              </a:rPr>
              <a:t>S </a:t>
            </a:r>
          </a:p>
        </p:txBody>
      </p:sp>
      <p:sp>
        <p:nvSpPr>
          <p:cNvPr id="6" name="Text Placeholder 2"/>
          <p:cNvSpPr txBox="1">
            <a:spLocks/>
          </p:cNvSpPr>
          <p:nvPr/>
        </p:nvSpPr>
        <p:spPr>
          <a:xfrm>
            <a:off x="152400" y="4419600"/>
            <a:ext cx="8839200" cy="609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Now divide through by ∆</a:t>
            </a:r>
            <a:r>
              <a:rPr lang="en-US" i="1" kern="0" dirty="0"/>
              <a:t>Y</a:t>
            </a:r>
            <a:r>
              <a:rPr lang="en-US" kern="0"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2410869945"/>
              </p:ext>
            </p:extLst>
          </p:nvPr>
        </p:nvGraphicFramePr>
        <p:xfrm>
          <a:off x="3169444" y="4861778"/>
          <a:ext cx="1641475" cy="638175"/>
        </p:xfrm>
        <a:graphic>
          <a:graphicData uri="http://schemas.openxmlformats.org/presentationml/2006/ole">
            <mc:AlternateContent xmlns:mc="http://schemas.openxmlformats.org/markup-compatibility/2006">
              <mc:Choice xmlns:v="urn:schemas-microsoft-com:vml" Requires="v">
                <p:oleObj name="Equation" r:id="rId2" imgW="1016000" imgH="393700" progId="Equation.3">
                  <p:embed/>
                </p:oleObj>
              </mc:Choice>
              <mc:Fallback>
                <p:oleObj name="Equation" r:id="rId2" imgW="10160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44" y="4861778"/>
                        <a:ext cx="16414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05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par>
                          <p:cTn id="23" fill="hold">
                            <p:stCondLst>
                              <p:cond delay="500"/>
                            </p:stCondLst>
                            <p:childTnLst>
                              <p:par>
                                <p:cTn id="24" presetID="17"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ipe(left)">
                                      <p:cBhvr>
                                        <p:cTn id="41" dur="500"/>
                                        <p:tgtEl>
                                          <p:spTgt spid="6">
                                            <p:txEl>
                                              <p:pRg st="0" end="0"/>
                                            </p:txEl>
                                          </p:spTgt>
                                        </p:tgtEl>
                                      </p:cBhvr>
                                    </p:animEffect>
                                  </p:childTnLst>
                                </p:cTn>
                              </p:par>
                            </p:childTnLst>
                          </p:cTn>
                        </p:par>
                        <p:par>
                          <p:cTn id="42" fill="hold">
                            <p:stCondLst>
                              <p:cond delay="1500"/>
                            </p:stCondLst>
                            <p:childTnLst>
                              <p:par>
                                <p:cTn id="43" presetID="17" presetClass="entr" presetSubtype="1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Expenditure and Output in the Short Run</a:t>
            </a:r>
          </a:p>
        </p:txBody>
      </p:sp>
    </p:spTree>
    <p:extLst>
      <p:ext uri="{BB962C8B-B14F-4D97-AF65-F5344CB8AC3E}">
        <p14:creationId xmlns:p14="http://schemas.microsoft.com/office/powerpoint/2010/main" val="46432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propensity to save</a:t>
            </a:r>
          </a:p>
        </p:txBody>
      </p:sp>
      <p:graphicFrame>
        <p:nvGraphicFramePr>
          <p:cNvPr id="5" name="Object 4"/>
          <p:cNvGraphicFramePr>
            <a:graphicFrameLocks noChangeAspect="1"/>
          </p:cNvGraphicFramePr>
          <p:nvPr>
            <p:extLst>
              <p:ext uri="{D42A27DB-BD31-4B8C-83A1-F6EECF244321}">
                <p14:modId xmlns:p14="http://schemas.microsoft.com/office/powerpoint/2010/main" val="2146299657"/>
              </p:ext>
            </p:extLst>
          </p:nvPr>
        </p:nvGraphicFramePr>
        <p:xfrm>
          <a:off x="2953543" y="839788"/>
          <a:ext cx="1641475" cy="638175"/>
        </p:xfrm>
        <a:graphic>
          <a:graphicData uri="http://schemas.openxmlformats.org/presentationml/2006/ole">
            <mc:AlternateContent xmlns:mc="http://schemas.openxmlformats.org/markup-compatibility/2006">
              <mc:Choice xmlns:v="urn:schemas-microsoft-com:vml" Requires="v">
                <p:oleObj name="Equation" r:id="rId2" imgW="1016000" imgH="393700" progId="Equation.3">
                  <p:embed/>
                </p:oleObj>
              </mc:Choice>
              <mc:Fallback>
                <p:oleObj name="Equation" r:id="rId2" imgW="1016000" imgH="393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543" y="839788"/>
                        <a:ext cx="16414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Placeholder 2"/>
          <p:cNvSpPr>
            <a:spLocks noGrp="1"/>
          </p:cNvSpPr>
          <p:nvPr>
            <p:ph type="body" sz="quarter" idx="11"/>
          </p:nvPr>
        </p:nvSpPr>
        <p:spPr>
          <a:xfrm>
            <a:off x="152400" y="1600200"/>
            <a:ext cx="8839200" cy="1143000"/>
          </a:xfrm>
        </p:spPr>
        <p:txBody>
          <a:bodyPr/>
          <a:lstStyle/>
          <a:p>
            <a:pPr>
              <a:spcBef>
                <a:spcPts val="0"/>
              </a:spcBef>
              <a:spcAft>
                <a:spcPts val="1200"/>
              </a:spcAft>
              <a:defRPr/>
            </a:pPr>
            <a:r>
              <a:rPr lang="en-US" i="1" dirty="0"/>
              <a:t>∆S/ ∆Y</a:t>
            </a:r>
            <a:r>
              <a:rPr lang="en-US" dirty="0"/>
              <a:t> is the amount by which savings changes, when (disposable) income changes. This is known as the </a:t>
            </a:r>
            <a:r>
              <a:rPr lang="en-US" i="1" dirty="0"/>
              <a:t>marginal propensity to save</a:t>
            </a:r>
            <a:r>
              <a:rPr lang="en-US" dirty="0"/>
              <a:t>. We can rewrite the equation above as:</a:t>
            </a:r>
          </a:p>
        </p:txBody>
      </p:sp>
      <p:sp>
        <p:nvSpPr>
          <p:cNvPr id="6" name="Rectangle 14"/>
          <p:cNvSpPr>
            <a:spLocks noChangeArrowheads="1"/>
          </p:cNvSpPr>
          <p:nvPr/>
        </p:nvSpPr>
        <p:spPr bwMode="auto">
          <a:xfrm>
            <a:off x="3062288" y="2927350"/>
            <a:ext cx="1927225" cy="400050"/>
          </a:xfrm>
          <a:prstGeom prst="rect">
            <a:avLst/>
          </a:prstGeom>
          <a:noFill/>
          <a:ln w="9525" algn="ctr">
            <a:noFill/>
            <a:miter lim="800000"/>
            <a:headEnd/>
            <a:tailEnd/>
          </a:ln>
        </p:spPr>
        <p:txBody>
          <a:bodyPr wrap="none" anchor="ctr">
            <a:spAutoFit/>
          </a:bodyPr>
          <a:lstStyle/>
          <a:p>
            <a:pPr>
              <a:spcBef>
                <a:spcPct val="50000"/>
              </a:spcBef>
              <a:spcAft>
                <a:spcPct val="10000"/>
              </a:spcAft>
            </a:pPr>
            <a:r>
              <a:rPr lang="en-US" sz="2000" b="0" dirty="0">
                <a:latin typeface="Times New Roman" pitchFamily="18" charset="0"/>
                <a:cs typeface="Times New Roman" pitchFamily="18" charset="0"/>
              </a:rPr>
              <a:t>1</a:t>
            </a:r>
            <a:r>
              <a:rPr lang="en-US" sz="2000" b="0" i="1" dirty="0">
                <a:latin typeface="Times New Roman" pitchFamily="18" charset="0"/>
                <a:cs typeface="Times New Roman" pitchFamily="18" charset="0"/>
              </a:rPr>
              <a:t>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MPC </a:t>
            </a:r>
            <a:r>
              <a:rPr lang="en-US" sz="2000" b="0" dirty="0">
                <a:latin typeface="Times New Roman" pitchFamily="18" charset="0"/>
                <a:cs typeface="Times New Roman" pitchFamily="18" charset="0"/>
              </a:rPr>
              <a:t>+</a:t>
            </a:r>
            <a:r>
              <a:rPr lang="en-US" sz="2000" b="0" i="1" dirty="0">
                <a:latin typeface="Times New Roman" pitchFamily="18" charset="0"/>
                <a:cs typeface="Times New Roman" pitchFamily="18" charset="0"/>
              </a:rPr>
              <a:t> MPS</a:t>
            </a:r>
          </a:p>
        </p:txBody>
      </p:sp>
      <p:sp>
        <p:nvSpPr>
          <p:cNvPr id="4" name="Text Placeholder 2"/>
          <p:cNvSpPr txBox="1">
            <a:spLocks/>
          </p:cNvSpPr>
          <p:nvPr/>
        </p:nvSpPr>
        <p:spPr>
          <a:xfrm>
            <a:off x="152400" y="3505200"/>
            <a:ext cx="8839200" cy="121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That is, the marginal propensity to consume plus the marginal propensity to save must equal 1. This is because part of any increase in income is consumed, and the rest is saved.</a:t>
            </a:r>
          </a:p>
        </p:txBody>
      </p:sp>
    </p:spTree>
    <p:extLst>
      <p:ext uri="{BB962C8B-B14F-4D97-AF65-F5344CB8AC3E}">
        <p14:creationId xmlns:p14="http://schemas.microsoft.com/office/powerpoint/2010/main" val="31178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investment</a:t>
            </a:r>
          </a:p>
        </p:txBody>
      </p:sp>
      <p:sp>
        <p:nvSpPr>
          <p:cNvPr id="3" name="Text Placeholder 2"/>
          <p:cNvSpPr>
            <a:spLocks noGrp="1"/>
          </p:cNvSpPr>
          <p:nvPr>
            <p:ph type="body" sz="quarter" idx="11"/>
          </p:nvPr>
        </p:nvSpPr>
        <p:spPr>
          <a:xfrm>
            <a:off x="152400" y="838200"/>
            <a:ext cx="4114800" cy="5638800"/>
          </a:xfrm>
        </p:spPr>
        <p:txBody>
          <a:bodyPr/>
          <a:lstStyle/>
          <a:p>
            <a:pPr>
              <a:spcAft>
                <a:spcPts val="0"/>
              </a:spcAft>
            </a:pPr>
            <a:r>
              <a:rPr lang="en-US" dirty="0"/>
              <a:t>Investment has increased over time; but unlike consumption, it has not increased smoothly; and recessions decrease investment more.</a:t>
            </a:r>
          </a:p>
          <a:p>
            <a:pPr>
              <a:spcAft>
                <a:spcPts val="0"/>
              </a:spcAft>
            </a:pPr>
            <a:r>
              <a:rPr lang="en-US" dirty="0"/>
              <a:t>What affects the level of investment?</a:t>
            </a:r>
          </a:p>
          <a:p>
            <a:pPr marL="342900" indent="-342900">
              <a:spcAft>
                <a:spcPts val="0"/>
              </a:spcAft>
              <a:buFont typeface="Arial" pitchFamily="34" charset="0"/>
              <a:buChar char="•"/>
              <a:defRPr/>
            </a:pPr>
            <a:r>
              <a:rPr lang="en-US" i="1" dirty="0"/>
              <a:t>Expectations of future profitability</a:t>
            </a:r>
          </a:p>
          <a:p>
            <a:pPr marL="342900" indent="-342900">
              <a:spcAft>
                <a:spcPts val="0"/>
              </a:spcAft>
              <a:buFont typeface="Arial" pitchFamily="34" charset="0"/>
              <a:buChar char="•"/>
              <a:defRPr/>
            </a:pPr>
            <a:r>
              <a:rPr lang="en-US" i="1" dirty="0"/>
              <a:t>Interest rate</a:t>
            </a:r>
          </a:p>
          <a:p>
            <a:pPr marL="342900" indent="-342900">
              <a:spcAft>
                <a:spcPts val="0"/>
              </a:spcAft>
              <a:buFont typeface="Arial" pitchFamily="34" charset="0"/>
              <a:buChar char="•"/>
              <a:defRPr/>
            </a:pPr>
            <a:r>
              <a:rPr lang="en-US" i="1" dirty="0"/>
              <a:t>Taxes</a:t>
            </a:r>
          </a:p>
          <a:p>
            <a:pPr marL="342900" indent="-342900">
              <a:spcAft>
                <a:spcPts val="0"/>
              </a:spcAft>
              <a:buFont typeface="Arial" pitchFamily="34" charset="0"/>
              <a:buChar char="•"/>
              <a:defRPr/>
            </a:pPr>
            <a:r>
              <a:rPr lang="en-US" i="1" dirty="0"/>
              <a:t>Cash flow</a:t>
            </a:r>
          </a:p>
          <a:p>
            <a:pPr>
              <a:spcAft>
                <a:spcPts val="0"/>
              </a:spcAft>
              <a:defRPr/>
            </a:pPr>
            <a:r>
              <a:rPr lang="en-US" dirty="0"/>
              <a:t>We will proceed by examining how each of these affects the level of planned investment.</a:t>
            </a:r>
          </a:p>
        </p:txBody>
      </p:sp>
      <p:sp>
        <p:nvSpPr>
          <p:cNvPr id="4" name="Text Placeholder 3"/>
          <p:cNvSpPr>
            <a:spLocks noGrp="1"/>
          </p:cNvSpPr>
          <p:nvPr>
            <p:ph type="body" sz="quarter" idx="12"/>
          </p:nvPr>
        </p:nvSpPr>
        <p:spPr/>
        <p:txBody>
          <a:bodyPr/>
          <a:lstStyle/>
          <a:p>
            <a:r>
              <a:rPr lang="en-US" dirty="0"/>
              <a:t>Real investment</a:t>
            </a:r>
          </a:p>
        </p:txBody>
      </p:sp>
      <p:sp>
        <p:nvSpPr>
          <p:cNvPr id="5" name="Text Placeholder 4"/>
          <p:cNvSpPr>
            <a:spLocks noGrp="1"/>
          </p:cNvSpPr>
          <p:nvPr>
            <p:ph type="body" sz="quarter" idx="13"/>
          </p:nvPr>
        </p:nvSpPr>
        <p:spPr/>
        <p:txBody>
          <a:bodyPr/>
          <a:lstStyle/>
          <a:p>
            <a:r>
              <a:rPr lang="en-US" dirty="0"/>
              <a:t>Figure 12.4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0" y="2209800"/>
            <a:ext cx="6019800" cy="3251767"/>
          </a:xfrm>
          <a:prstGeom prst="rect">
            <a:avLst/>
          </a:prstGeom>
        </p:spPr>
      </p:pic>
    </p:spTree>
    <p:extLst>
      <p:ext uri="{BB962C8B-B14F-4D97-AF65-F5344CB8AC3E}">
        <p14:creationId xmlns:p14="http://schemas.microsoft.com/office/powerpoint/2010/main" val="32742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750"/>
                                        <p:tgtEl>
                                          <p:spTgt spid="10"/>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375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750"/>
                                        <p:tgtEl>
                                          <p:spTgt spid="12"/>
                                        </p:tgtEl>
                                      </p:cBhvr>
                                    </p:animEffect>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750"/>
                                        <p:tgtEl>
                                          <p:spTgt spid="13"/>
                                        </p:tgtEl>
                                      </p:cBhvr>
                                    </p:animEffect>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left)">
                                      <p:cBhvr>
                                        <p:cTn id="41" dur="500"/>
                                        <p:tgtEl>
                                          <p:spTgt spid="3">
                                            <p:txEl>
                                              <p:pRg st="1" end="1"/>
                                            </p:txEl>
                                          </p:spTgt>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left)">
                                      <p:cBhvr>
                                        <p:cTn id="45" dur="500"/>
                                        <p:tgtEl>
                                          <p:spTgt spid="3">
                                            <p:txEl>
                                              <p:pRg st="2" end="2"/>
                                            </p:txEl>
                                          </p:spTgt>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left)">
                                      <p:cBhvr>
                                        <p:cTn id="49" dur="500"/>
                                        <p:tgtEl>
                                          <p:spTgt spid="3">
                                            <p:txEl>
                                              <p:pRg st="3" end="3"/>
                                            </p:txEl>
                                          </p:spTgt>
                                        </p:tgtEl>
                                      </p:cBhvr>
                                    </p:animEffect>
                                  </p:childTnLst>
                                </p:cTn>
                              </p:par>
                            </p:childTnLst>
                          </p:cTn>
                        </p:par>
                        <p:par>
                          <p:cTn id="50" fill="hold">
                            <p:stCondLst>
                              <p:cond delay="6750"/>
                            </p:stCondLst>
                            <p:childTnLst>
                              <p:par>
                                <p:cTn id="51" presetID="22" presetClass="entr" presetSubtype="8" fill="hold" nodeType="after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left)">
                                      <p:cBhvr>
                                        <p:cTn id="53" dur="500"/>
                                        <p:tgtEl>
                                          <p:spTgt spid="3">
                                            <p:txEl>
                                              <p:pRg st="4" end="4"/>
                                            </p:txEl>
                                          </p:spTgt>
                                        </p:tgtEl>
                                      </p:cBhvr>
                                    </p:animEffect>
                                  </p:childTnLst>
                                </p:cTn>
                              </p:par>
                            </p:childTnLst>
                          </p:cTn>
                        </p:par>
                        <p:par>
                          <p:cTn id="54" fill="hold">
                            <p:stCondLst>
                              <p:cond delay="7250"/>
                            </p:stCondLst>
                            <p:childTnLst>
                              <p:par>
                                <p:cTn id="55" presetID="22" presetClass="entr" presetSubtype="8" fill="hold" nodeType="after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wipe(left)">
                                      <p:cBhvr>
                                        <p:cTn id="57" dur="500"/>
                                        <p:tgtEl>
                                          <p:spTgt spid="3">
                                            <p:txEl>
                                              <p:pRg st="5" end="5"/>
                                            </p:txEl>
                                          </p:spTgt>
                                        </p:tgtEl>
                                      </p:cBhvr>
                                    </p:animEffect>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planned investment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Expectations of future profitability</a:t>
            </a:r>
            <a:endParaRPr lang="en-US" b="1" dirty="0"/>
          </a:p>
          <a:p>
            <a:pPr>
              <a:spcBef>
                <a:spcPts val="0"/>
              </a:spcBef>
              <a:spcAft>
                <a:spcPts val="1200"/>
              </a:spcAft>
              <a:defRPr/>
            </a:pPr>
            <a:r>
              <a:rPr lang="en-US" dirty="0"/>
              <a:t>Investment goods, such as factories, office buildings, machinery, and equipment, are long-lived. Firms build more of them when they are optimistic about future profitability. Recessions reduce confidence in future profitability, hence during recessions, firms reduce planned investment.</a:t>
            </a:r>
          </a:p>
          <a:p>
            <a:pPr>
              <a:spcBef>
                <a:spcPts val="0"/>
              </a:spcBef>
              <a:spcAft>
                <a:spcPts val="1200"/>
              </a:spcAft>
              <a:defRPr/>
            </a:pPr>
            <a:r>
              <a:rPr lang="en-US" dirty="0"/>
              <a:t>Purchases of new housing are included in planned investment. In recessions, households have reduced wealth, and hence less incentive to invest in new housing.</a:t>
            </a:r>
          </a:p>
          <a:p>
            <a:pPr>
              <a:spcBef>
                <a:spcPts val="0"/>
              </a:spcBef>
              <a:spcAft>
                <a:spcPts val="1200"/>
              </a:spcAft>
              <a:defRPr/>
            </a:pPr>
            <a:r>
              <a:rPr lang="en-US" b="1" i="1" dirty="0"/>
              <a:t>Interest rate</a:t>
            </a:r>
          </a:p>
          <a:p>
            <a:pPr>
              <a:spcBef>
                <a:spcPts val="0"/>
              </a:spcBef>
              <a:spcAft>
                <a:spcPts val="1200"/>
              </a:spcAft>
              <a:defRPr/>
            </a:pPr>
            <a:r>
              <a:rPr lang="en-US" dirty="0"/>
              <a:t>Since business investment is sometimes financed by borrowing, the real interest rate is an important consideration for investing.</a:t>
            </a:r>
          </a:p>
          <a:p>
            <a:pPr>
              <a:spcBef>
                <a:spcPts val="0"/>
              </a:spcBef>
              <a:spcAft>
                <a:spcPts val="1200"/>
              </a:spcAft>
              <a:defRPr/>
            </a:pPr>
            <a:r>
              <a:rPr lang="en-US" i="1" dirty="0"/>
              <a:t>A higher real interest rate results in less investment spending, and a lower real interest rate results in more investment spending.</a:t>
            </a:r>
            <a:endParaRPr lang="en-US" dirty="0"/>
          </a:p>
        </p:txBody>
      </p:sp>
    </p:spTree>
    <p:extLst>
      <p:ext uri="{BB962C8B-B14F-4D97-AF65-F5344CB8AC3E}">
        <p14:creationId xmlns:p14="http://schemas.microsoft.com/office/powerpoint/2010/main" val="28870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planned investment—continued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b="1" i="1" dirty="0"/>
              <a:t>Taxes</a:t>
            </a:r>
            <a:endParaRPr lang="en-US" b="1" dirty="0"/>
          </a:p>
          <a:p>
            <a:pPr>
              <a:spcBef>
                <a:spcPts val="0"/>
              </a:spcBef>
              <a:spcAft>
                <a:spcPts val="1200"/>
              </a:spcAft>
              <a:defRPr/>
            </a:pPr>
            <a:r>
              <a:rPr lang="en-US" dirty="0"/>
              <a:t>Higher </a:t>
            </a:r>
            <a:r>
              <a:rPr lang="en-US" i="1" dirty="0"/>
              <a:t>corporate income taxes</a:t>
            </a:r>
            <a:r>
              <a:rPr lang="en-US" dirty="0"/>
              <a:t> on profits decrease the money available for reinvestment, and decrease incentives to invest by diminishing the expected profitability of investment.</a:t>
            </a:r>
          </a:p>
          <a:p>
            <a:pPr>
              <a:spcBef>
                <a:spcPts val="0"/>
              </a:spcBef>
              <a:spcAft>
                <a:spcPts val="1200"/>
              </a:spcAft>
              <a:defRPr/>
            </a:pPr>
            <a:r>
              <a:rPr lang="en-US" dirty="0"/>
              <a:t>Similarly, </a:t>
            </a:r>
            <a:r>
              <a:rPr lang="en-US" i="1" dirty="0"/>
              <a:t>investment tax incentives</a:t>
            </a:r>
            <a:r>
              <a:rPr lang="en-US" dirty="0"/>
              <a:t> tend to increase investment.</a:t>
            </a:r>
          </a:p>
          <a:p>
            <a:pPr>
              <a:spcBef>
                <a:spcPts val="0"/>
              </a:spcBef>
              <a:spcAft>
                <a:spcPts val="1200"/>
              </a:spcAft>
              <a:defRPr/>
            </a:pPr>
            <a:r>
              <a:rPr lang="en-US" b="1" i="1" dirty="0"/>
              <a:t>Cash flow</a:t>
            </a:r>
          </a:p>
          <a:p>
            <a:pPr>
              <a:spcBef>
                <a:spcPts val="0"/>
              </a:spcBef>
              <a:spcAft>
                <a:spcPts val="1200"/>
              </a:spcAft>
              <a:defRPr/>
            </a:pPr>
            <a:r>
              <a:rPr lang="en-US" dirty="0"/>
              <a:t>Firms often pay for investments out of their own </a:t>
            </a:r>
            <a:r>
              <a:rPr lang="en-US" i="1" dirty="0"/>
              <a:t>cash flow</a:t>
            </a:r>
            <a:r>
              <a:rPr lang="en-US" dirty="0"/>
              <a:t>, the difference between the cash revenues received by a firm and the cash spending by the firm.</a:t>
            </a:r>
          </a:p>
          <a:p>
            <a:pPr>
              <a:spcBef>
                <a:spcPts val="0"/>
              </a:spcBef>
              <a:spcAft>
                <a:spcPts val="1200"/>
              </a:spcAft>
              <a:defRPr/>
            </a:pPr>
            <a:r>
              <a:rPr lang="en-US" dirty="0"/>
              <a:t>The largest contributor to cash flow is profit. During recessions, profits fall for most firms, decreasing their ability to finance investment.</a:t>
            </a:r>
          </a:p>
        </p:txBody>
      </p:sp>
    </p:spTree>
    <p:extLst>
      <p:ext uri="{BB962C8B-B14F-4D97-AF65-F5344CB8AC3E}">
        <p14:creationId xmlns:p14="http://schemas.microsoft.com/office/powerpoint/2010/main" val="19093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moves into tablets</a:t>
            </a:r>
          </a:p>
        </p:txBody>
      </p:sp>
      <p:sp>
        <p:nvSpPr>
          <p:cNvPr id="3" name="Text Placeholder 2"/>
          <p:cNvSpPr>
            <a:spLocks noGrp="1"/>
          </p:cNvSpPr>
          <p:nvPr>
            <p:ph type="body" sz="quarter" idx="11"/>
          </p:nvPr>
        </p:nvSpPr>
        <p:spPr>
          <a:xfrm>
            <a:off x="152400" y="838200"/>
            <a:ext cx="2590800" cy="4419600"/>
          </a:xfrm>
        </p:spPr>
        <p:txBody>
          <a:bodyPr/>
          <a:lstStyle/>
          <a:p>
            <a:r>
              <a:rPr lang="en-US" dirty="0"/>
              <a:t>Intel’s dependence on microprocessor sales led to it having sharp declines in sales during recessions. Computers are durable goods, after all, and sales of durables are very strongly affected by recessions.</a:t>
            </a:r>
            <a:endParaRPr lang="en-US" i="1" dirty="0"/>
          </a:p>
          <a:p>
            <a:endParaRPr lang="en-US" dirty="0"/>
          </a:p>
        </p:txBody>
      </p:sp>
      <p:sp>
        <p:nvSpPr>
          <p:cNvPr id="4" name="Text Placeholder 2"/>
          <p:cNvSpPr txBox="1">
            <a:spLocks/>
          </p:cNvSpPr>
          <p:nvPr/>
        </p:nvSpPr>
        <p:spPr>
          <a:xfrm>
            <a:off x="152400" y="5334000"/>
            <a:ext cx="8839200" cy="121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dirty="0"/>
              <a:t>In an effort to smooth out its sales, Intel has recently started to produce processors for tablets and smartphones; these are less durable than regular computers, so are less affected by recessions.</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045" y="1447800"/>
            <a:ext cx="6714755" cy="31847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045" y="1447800"/>
            <a:ext cx="6714755" cy="3184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045" y="1447800"/>
            <a:ext cx="6714755" cy="318473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3045" y="1447800"/>
            <a:ext cx="6714755" cy="31847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3045" y="1447800"/>
            <a:ext cx="6714755" cy="318473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3045" y="1447800"/>
            <a:ext cx="6714755" cy="3184734"/>
          </a:xfrm>
          <a:prstGeom prst="rect">
            <a:avLst/>
          </a:prstGeom>
        </p:spPr>
      </p:pic>
    </p:spTree>
    <p:extLst>
      <p:ext uri="{BB962C8B-B14F-4D97-AF65-F5344CB8AC3E}">
        <p14:creationId xmlns:p14="http://schemas.microsoft.com/office/powerpoint/2010/main" val="15429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225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750"/>
                                        <p:tgtEl>
                                          <p:spTgt spid="9"/>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750"/>
                                        <p:tgtEl>
                                          <p:spTgt spid="10"/>
                                        </p:tgtEl>
                                      </p:cBhvr>
                                    </p:animEffect>
                                  </p:childTnLst>
                                </p:cTn>
                              </p:par>
                            </p:childTnLst>
                          </p:cTn>
                        </p:par>
                        <p:par>
                          <p:cTn id="30" fill="hold">
                            <p:stCondLst>
                              <p:cond delay="3750"/>
                            </p:stCondLst>
                            <p:childTnLst>
                              <p:par>
                                <p:cTn id="31" presetID="22" presetClass="entr" presetSubtype="8" fill="hold"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purchases</a:t>
            </a:r>
          </a:p>
        </p:txBody>
      </p:sp>
      <p:sp>
        <p:nvSpPr>
          <p:cNvPr id="3" name="Text Placeholder 2"/>
          <p:cNvSpPr>
            <a:spLocks noGrp="1"/>
          </p:cNvSpPr>
          <p:nvPr>
            <p:ph type="body" sz="quarter" idx="11"/>
          </p:nvPr>
        </p:nvSpPr>
        <p:spPr/>
        <p:txBody>
          <a:bodyPr/>
          <a:lstStyle/>
          <a:p>
            <a:r>
              <a:rPr lang="en-US" dirty="0"/>
              <a:t>Real government purchases include purchases at all levels of government: federal, state, and local.</a:t>
            </a:r>
          </a:p>
          <a:p>
            <a:pPr marL="342900" indent="-342900">
              <a:buFont typeface="Arial" panose="020B0604020202020204" pitchFamily="34" charset="0"/>
              <a:buChar char="•"/>
            </a:pPr>
            <a:r>
              <a:rPr lang="en-US" dirty="0"/>
              <a:t>This category does </a:t>
            </a:r>
            <a:r>
              <a:rPr lang="en-US" i="1" dirty="0"/>
              <a:t>not</a:t>
            </a:r>
            <a:r>
              <a:rPr lang="en-US" dirty="0"/>
              <a:t> include transfer payments; only purchases for which the government receives some good or service.</a:t>
            </a:r>
          </a:p>
          <a:p>
            <a:r>
              <a:rPr lang="en-US" dirty="0"/>
              <a:t>Government purchases have generally, though not consistently, increased over time; exceptions include the early 1990s (end of cold war) and due to state and local cutbacks after 2009.</a:t>
            </a:r>
          </a:p>
        </p:txBody>
      </p:sp>
      <p:sp>
        <p:nvSpPr>
          <p:cNvPr id="4" name="Text Placeholder 3"/>
          <p:cNvSpPr>
            <a:spLocks noGrp="1"/>
          </p:cNvSpPr>
          <p:nvPr>
            <p:ph type="body" sz="quarter" idx="12"/>
          </p:nvPr>
        </p:nvSpPr>
        <p:spPr/>
        <p:txBody>
          <a:bodyPr/>
          <a:lstStyle/>
          <a:p>
            <a:r>
              <a:rPr lang="en-US" dirty="0"/>
              <a:t>Real government purchases</a:t>
            </a:r>
          </a:p>
        </p:txBody>
      </p:sp>
      <p:sp>
        <p:nvSpPr>
          <p:cNvPr id="5" name="Text Placeholder 4"/>
          <p:cNvSpPr>
            <a:spLocks noGrp="1"/>
          </p:cNvSpPr>
          <p:nvPr>
            <p:ph type="body" sz="quarter" idx="13"/>
          </p:nvPr>
        </p:nvSpPr>
        <p:spPr/>
        <p:txBody>
          <a:bodyPr/>
          <a:lstStyle/>
          <a:p>
            <a:r>
              <a:rPr lang="en-US" dirty="0"/>
              <a:t>Figure 12.5</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047" y="1828800"/>
            <a:ext cx="6041754" cy="3124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047" y="1828800"/>
            <a:ext cx="6041754" cy="3124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047" y="1828800"/>
            <a:ext cx="6041754" cy="31242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6047" y="1828800"/>
            <a:ext cx="6041754" cy="3124200"/>
          </a:xfrm>
          <a:prstGeom prst="rect">
            <a:avLst/>
          </a:prstGeom>
        </p:spPr>
      </p:pic>
      <p:pic>
        <p:nvPicPr>
          <p:cNvPr id="10"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047" y="1828800"/>
            <a:ext cx="6041754" cy="3124200"/>
          </a:xfrm>
          <a:prstGeom prst="rect">
            <a:avLst/>
          </a:prstGeom>
        </p:spPr>
      </p:pic>
      <p:pic>
        <p:nvPicPr>
          <p:cNvPr id="11"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6047" y="1828800"/>
            <a:ext cx="6041754" cy="3124200"/>
          </a:xfrm>
          <a:prstGeom prst="rect">
            <a:avLst/>
          </a:prstGeom>
        </p:spPr>
      </p:pic>
    </p:spTree>
    <p:extLst>
      <p:ext uri="{BB962C8B-B14F-4D97-AF65-F5344CB8AC3E}">
        <p14:creationId xmlns:p14="http://schemas.microsoft.com/office/powerpoint/2010/main" val="4537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750"/>
                                        <p:tgtEl>
                                          <p:spTgt spid="7"/>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750"/>
                                        <p:tgtEl>
                                          <p:spTgt spid="8"/>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750"/>
                                        <p:tgtEl>
                                          <p:spTgt spid="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750"/>
                                        <p:tgtEl>
                                          <p:spTgt spid="11"/>
                                        </p:tgtEl>
                                      </p:cBhvr>
                                    </p:animEffect>
                                  </p:childTnLst>
                                </p:cTn>
                              </p:par>
                            </p:childTnLst>
                          </p:cTn>
                        </p:par>
                        <p:par>
                          <p:cTn id="35" fill="hold">
                            <p:stCondLst>
                              <p:cond delay="2750"/>
                            </p:stCondLst>
                            <p:childTnLst>
                              <p:par>
                                <p:cTn id="36" presetID="22" presetClass="entr" presetSubtype="4"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exports</a:t>
            </a:r>
          </a:p>
        </p:txBody>
      </p:sp>
      <p:sp>
        <p:nvSpPr>
          <p:cNvPr id="3" name="Text Placeholder 2"/>
          <p:cNvSpPr>
            <a:spLocks noGrp="1"/>
          </p:cNvSpPr>
          <p:nvPr>
            <p:ph type="body" sz="quarter" idx="11"/>
          </p:nvPr>
        </p:nvSpPr>
        <p:spPr>
          <a:xfrm>
            <a:off x="152400" y="838200"/>
            <a:ext cx="4038600" cy="5638800"/>
          </a:xfrm>
        </p:spPr>
        <p:txBody>
          <a:bodyPr/>
          <a:lstStyle/>
          <a:p>
            <a:pPr>
              <a:spcAft>
                <a:spcPts val="0"/>
              </a:spcAft>
              <a:defRPr/>
            </a:pPr>
            <a:r>
              <a:rPr lang="en-US" dirty="0"/>
              <a:t>Net exports equals exports minus imports.</a:t>
            </a:r>
          </a:p>
          <a:p>
            <a:pPr>
              <a:spcAft>
                <a:spcPts val="0"/>
              </a:spcAft>
              <a:defRPr/>
            </a:pPr>
            <a:r>
              <a:rPr lang="en-US" dirty="0"/>
              <a:t>The value of net exports is affected by:</a:t>
            </a:r>
          </a:p>
          <a:p>
            <a:pPr marL="342900" indent="-342900">
              <a:spcAft>
                <a:spcPts val="0"/>
              </a:spcAft>
              <a:buFont typeface="Arial" pitchFamily="34" charset="0"/>
              <a:buChar char="•"/>
              <a:defRPr/>
            </a:pPr>
            <a:r>
              <a:rPr lang="en-US" i="1" dirty="0"/>
              <a:t>Price level in U.S. vs. the price level in other countries</a:t>
            </a:r>
          </a:p>
          <a:p>
            <a:pPr marL="342900" indent="-342900">
              <a:spcAft>
                <a:spcPts val="0"/>
              </a:spcAft>
              <a:buFont typeface="Arial" pitchFamily="34" charset="0"/>
              <a:buChar char="•"/>
              <a:defRPr/>
            </a:pPr>
            <a:r>
              <a:rPr lang="en-US" i="1" dirty="0"/>
              <a:t>U.S. growth rate vs. growth rate in other countries</a:t>
            </a:r>
          </a:p>
          <a:p>
            <a:pPr marL="342900" indent="-342900">
              <a:spcAft>
                <a:spcPts val="0"/>
              </a:spcAft>
              <a:buFont typeface="Arial" pitchFamily="34" charset="0"/>
              <a:buChar char="•"/>
              <a:defRPr/>
            </a:pPr>
            <a:r>
              <a:rPr lang="en-US" i="1" dirty="0"/>
              <a:t>U.S. dollar exchange rate</a:t>
            </a:r>
          </a:p>
          <a:p>
            <a:pPr>
              <a:spcAft>
                <a:spcPts val="0"/>
              </a:spcAft>
              <a:defRPr/>
            </a:pPr>
            <a:r>
              <a:rPr lang="en-US" dirty="0"/>
              <a:t>U.S. net exports have been negative for the last few decades. The value typically becomes higher (less negative) during a recession, as spending on imports falls.</a:t>
            </a:r>
          </a:p>
        </p:txBody>
      </p:sp>
      <p:sp>
        <p:nvSpPr>
          <p:cNvPr id="4" name="Text Placeholder 3"/>
          <p:cNvSpPr>
            <a:spLocks noGrp="1"/>
          </p:cNvSpPr>
          <p:nvPr>
            <p:ph type="body" sz="quarter" idx="12"/>
          </p:nvPr>
        </p:nvSpPr>
        <p:spPr/>
        <p:txBody>
          <a:bodyPr/>
          <a:lstStyle/>
          <a:p>
            <a:r>
              <a:rPr lang="en-US" dirty="0"/>
              <a:t>Real net exports</a:t>
            </a:r>
          </a:p>
        </p:txBody>
      </p:sp>
      <p:sp>
        <p:nvSpPr>
          <p:cNvPr id="5" name="Text Placeholder 4"/>
          <p:cNvSpPr>
            <a:spLocks noGrp="1"/>
          </p:cNvSpPr>
          <p:nvPr>
            <p:ph type="body" sz="quarter" idx="13"/>
          </p:nvPr>
        </p:nvSpPr>
        <p:spPr/>
        <p:txBody>
          <a:bodyPr/>
          <a:lstStyle/>
          <a:p>
            <a:r>
              <a:rPr lang="en-US" dirty="0"/>
              <a:t>Figure 12.6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55455" y="1984242"/>
            <a:ext cx="5612345" cy="3349758"/>
          </a:xfrm>
          <a:prstGeom prst="rect">
            <a:avLst/>
          </a:prstGeom>
        </p:spPr>
      </p:pic>
    </p:spTree>
    <p:extLst>
      <p:ext uri="{BB962C8B-B14F-4D97-AF65-F5344CB8AC3E}">
        <p14:creationId xmlns:p14="http://schemas.microsoft.com/office/powerpoint/2010/main" val="16932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750"/>
                                        <p:tgtEl>
                                          <p:spTgt spid="8"/>
                                        </p:tgtEl>
                                      </p:cBhvr>
                                    </p:animEffect>
                                  </p:childTnLst>
                                </p:cTn>
                              </p:par>
                              <p:par>
                                <p:cTn id="36" presetID="22" presetClass="entr" presetSubtype="8"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750"/>
                                        <p:tgtEl>
                                          <p:spTgt spid="9"/>
                                        </p:tgtEl>
                                      </p:cBhvr>
                                    </p:animEffect>
                                  </p:childTnLst>
                                </p:cTn>
                              </p:par>
                            </p:childTnLst>
                          </p:cTn>
                        </p:par>
                        <p:par>
                          <p:cTn id="39" fill="hold">
                            <p:stCondLst>
                              <p:cond delay="125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1000"/>
                                        <p:tgtEl>
                                          <p:spTgt spid="6"/>
                                        </p:tgtEl>
                                      </p:cBhvr>
                                    </p:animEffect>
                                  </p:childTnLst>
                                </p:cTn>
                              </p:par>
                            </p:childTnLst>
                          </p:cTn>
                        </p:par>
                        <p:par>
                          <p:cTn id="43" fill="hold">
                            <p:stCondLst>
                              <p:cond delay="2250"/>
                            </p:stCondLst>
                            <p:childTnLst>
                              <p:par>
                                <p:cTn id="44" presetID="22" presetClass="entr" presetSubtype="4"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750"/>
                                        <p:tgtEl>
                                          <p:spTgt spid="10"/>
                                        </p:tgtEl>
                                      </p:cBhvr>
                                    </p:animEffect>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750"/>
                                        <p:tgtEl>
                                          <p:spTgt spid="11"/>
                                        </p:tgtEl>
                                      </p:cBhvr>
                                    </p:animEffect>
                                  </p:childTnLst>
                                </p:cTn>
                              </p:par>
                            </p:childTnLst>
                          </p:cTn>
                        </p:par>
                        <p:par>
                          <p:cTn id="51" fill="hold">
                            <p:stCondLst>
                              <p:cond delay="3750"/>
                            </p:stCondLst>
                            <p:childTnLst>
                              <p:par>
                                <p:cTn id="52" presetID="22" presetClass="entr" presetSubtype="4"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750"/>
                                        <p:tgtEl>
                                          <p:spTgt spid="12"/>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net exports</a:t>
            </a:r>
          </a:p>
        </p:txBody>
      </p:sp>
      <p:graphicFrame>
        <p:nvGraphicFramePr>
          <p:cNvPr id="4" name="Group 55"/>
          <p:cNvGraphicFramePr>
            <a:graphicFrameLocks noGrp="1"/>
          </p:cNvGraphicFramePr>
          <p:nvPr>
            <p:extLst>
              <p:ext uri="{D42A27DB-BD31-4B8C-83A1-F6EECF244321}">
                <p14:modId xmlns:p14="http://schemas.microsoft.com/office/powerpoint/2010/main" val="2869438062"/>
              </p:ext>
            </p:extLst>
          </p:nvPr>
        </p:nvGraphicFramePr>
        <p:xfrm>
          <a:off x="228600" y="838200"/>
          <a:ext cx="8628063" cy="5315762"/>
        </p:xfrm>
        <a:graphic>
          <a:graphicData uri="http://schemas.openxmlformats.org/drawingml/2006/table">
            <a:tbl>
              <a:tblPr/>
              <a:tblGrid>
                <a:gridCol w="2709862">
                  <a:extLst>
                    <a:ext uri="{9D8B030D-6E8A-4147-A177-3AD203B41FA5}">
                      <a16:colId xmlns:a16="http://schemas.microsoft.com/office/drawing/2014/main" val="20000"/>
                    </a:ext>
                  </a:extLst>
                </a:gridCol>
                <a:gridCol w="1612900">
                  <a:extLst>
                    <a:ext uri="{9D8B030D-6E8A-4147-A177-3AD203B41FA5}">
                      <a16:colId xmlns:a16="http://schemas.microsoft.com/office/drawing/2014/main" val="20001"/>
                    </a:ext>
                  </a:extLst>
                </a:gridCol>
                <a:gridCol w="4305301">
                  <a:extLst>
                    <a:ext uri="{9D8B030D-6E8A-4147-A177-3AD203B41FA5}">
                      <a16:colId xmlns:a16="http://schemas.microsoft.com/office/drawing/2014/main" val="20002"/>
                    </a:ext>
                  </a:extLst>
                </a:gridCol>
              </a:tblGrid>
              <a:tr h="956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66B3"/>
                          </a:solidFill>
                          <a:effectLst/>
                          <a:latin typeface="Arial" charset="0"/>
                          <a:cs typeface="Times New Roman" pitchFamily="18" charset="0"/>
                        </a:rPr>
                        <a:t>If…</a:t>
                      </a:r>
                      <a:endParaRPr kumimoji="0" lang="en-US" sz="2000" b="1" i="0" u="none" strike="noStrike" cap="none" normalizeH="0" baseline="0" dirty="0">
                        <a:ln>
                          <a:noFill/>
                        </a:ln>
                        <a:solidFill>
                          <a:srgbClr val="0066B3"/>
                        </a:solidFill>
                        <a:effectLst/>
                        <a:latin typeface="Arial" charset="0"/>
                      </a:endParaRPr>
                    </a:p>
                  </a:txBody>
                  <a:tcPr marL="182880" marR="0" anchor="b"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000" b="1" i="0" u="none" strike="noStrike" cap="none" normalizeH="0" baseline="0" dirty="0">
                          <a:ln>
                            <a:noFill/>
                          </a:ln>
                          <a:solidFill>
                            <a:srgbClr val="0066B3"/>
                          </a:solidFill>
                          <a:effectLst/>
                          <a:latin typeface="Arial" charset="0"/>
                          <a:cs typeface="Times New Roman" pitchFamily="18" charset="0"/>
                        </a:rPr>
                        <a:t>U.S. Net Exports will…</a:t>
                      </a:r>
                      <a:endParaRPr kumimoji="0" lang="en-US" sz="2000" b="1" i="0" u="none" strike="noStrike" cap="none" normalizeH="0" baseline="0" dirty="0">
                        <a:ln>
                          <a:noFill/>
                        </a:ln>
                        <a:solidFill>
                          <a:srgbClr val="0066B3"/>
                        </a:solidFill>
                        <a:effectLst/>
                        <a:latin typeface="Arial" charset="0"/>
                      </a:endParaRPr>
                    </a:p>
                  </a:txBody>
                  <a:tcPr anchor="b"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2000" b="1" i="0" u="none" strike="noStrike" cap="none" normalizeH="0" baseline="0" dirty="0">
                          <a:ln>
                            <a:noFill/>
                          </a:ln>
                          <a:solidFill>
                            <a:srgbClr val="0066B3"/>
                          </a:solidFill>
                          <a:effectLst/>
                          <a:latin typeface="Arial" charset="0"/>
                        </a:rPr>
                        <a:t>…because…</a:t>
                      </a:r>
                    </a:p>
                  </a:txBody>
                  <a:tcPr anchor="b"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9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…U.S. price level rises </a:t>
                      </a:r>
                      <a:r>
                        <a:rPr kumimoji="0" lang="en-US" sz="2000" b="1" i="1" u="none" strike="noStrike" cap="none" normalizeH="0" baseline="0" dirty="0">
                          <a:ln>
                            <a:noFill/>
                          </a:ln>
                          <a:solidFill>
                            <a:schemeClr val="tx1"/>
                          </a:solidFill>
                          <a:effectLst/>
                          <a:latin typeface="Arial" charset="0"/>
                          <a:cs typeface="Times New Roman" pitchFamily="18" charset="0"/>
                        </a:rPr>
                        <a:t>faster</a:t>
                      </a:r>
                      <a:r>
                        <a:rPr kumimoji="0" lang="en-US" sz="2000" b="0" i="0" u="none" strike="noStrike" cap="none" normalizeH="0" baseline="0" dirty="0">
                          <a:ln>
                            <a:noFill/>
                          </a:ln>
                          <a:solidFill>
                            <a:schemeClr val="tx1"/>
                          </a:solidFill>
                          <a:effectLst/>
                          <a:latin typeface="Arial" charset="0"/>
                          <a:cs typeface="Times New Roman" pitchFamily="18" charset="0"/>
                        </a:rPr>
                        <a:t> than foreign price levels…</a:t>
                      </a:r>
                      <a:endParaRPr kumimoji="0" lang="en-US" sz="2000" b="0" i="0" u="none" strike="noStrike" cap="none" normalizeH="0" baseline="0" dirty="0">
                        <a:ln>
                          <a:noFill/>
                        </a:ln>
                        <a:solidFill>
                          <a:schemeClr val="tx1"/>
                        </a:solidFill>
                        <a:effectLst/>
                        <a:latin typeface="Arial" charset="0"/>
                      </a:endParaRPr>
                    </a:p>
                  </a:txBody>
                  <a:tcPr marL="182880" marR="0"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decrease</a:t>
                      </a:r>
                    </a:p>
                  </a:txBody>
                  <a:tcPr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U.S. goods become more expensive relative to foreign goods; so imports rise and exports fall.</a:t>
                      </a:r>
                    </a:p>
                  </a:txBody>
                  <a:tcPr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7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t>
                      </a:r>
                      <a:r>
                        <a:rPr kumimoji="0" lang="en-US" sz="2000" b="1" i="1" u="none" strike="noStrike" cap="none" normalizeH="0" baseline="0" dirty="0">
                          <a:ln>
                            <a:noFill/>
                          </a:ln>
                          <a:solidFill>
                            <a:schemeClr val="tx1"/>
                          </a:solidFill>
                          <a:effectLst/>
                          <a:latin typeface="Arial" charset="0"/>
                        </a:rPr>
                        <a:t>slower</a:t>
                      </a:r>
                      <a:r>
                        <a:rPr kumimoji="0" lang="en-US" sz="2000" b="0" i="0" u="none" strike="noStrike" cap="none" normalizeH="0" baseline="0" dirty="0">
                          <a:ln>
                            <a:noFill/>
                          </a:ln>
                          <a:solidFill>
                            <a:schemeClr val="tx1"/>
                          </a:solidFill>
                          <a:effectLst/>
                          <a:latin typeface="Arial" charset="0"/>
                        </a:rPr>
                        <a:t>…</a:t>
                      </a:r>
                    </a:p>
                  </a:txBody>
                  <a:tcPr marL="182880" marR="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increase</a:t>
                      </a: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The opposite is true.</a:t>
                      </a: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…U.S. GDP grows </a:t>
                      </a:r>
                      <a:r>
                        <a:rPr kumimoji="0" lang="en-US" sz="2000" b="1" i="1" u="none" strike="noStrike" cap="none" normalizeH="0" baseline="0" dirty="0">
                          <a:ln>
                            <a:noFill/>
                          </a:ln>
                          <a:solidFill>
                            <a:schemeClr val="tx1"/>
                          </a:solidFill>
                          <a:effectLst/>
                          <a:latin typeface="Arial" charset="0"/>
                        </a:rPr>
                        <a:t>faster</a:t>
                      </a:r>
                      <a:r>
                        <a:rPr kumimoji="0" lang="en-US" sz="2000" b="0" i="0" u="none" strike="noStrike" cap="none" normalizeH="0" baseline="0" dirty="0">
                          <a:ln>
                            <a:noFill/>
                          </a:ln>
                          <a:solidFill>
                            <a:schemeClr val="tx1"/>
                          </a:solidFill>
                          <a:effectLst/>
                          <a:latin typeface="Arial" charset="0"/>
                        </a:rPr>
                        <a:t> than foreign GDP…</a:t>
                      </a:r>
                    </a:p>
                  </a:txBody>
                  <a:tcPr marL="182880" marR="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decrease</a:t>
                      </a: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U.S. demand for imports rises faster than foreign demand for our exports.</a:t>
                      </a: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407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t>
                      </a:r>
                      <a:r>
                        <a:rPr kumimoji="0" lang="en-US" sz="2000" b="1" i="1" u="none" strike="noStrike" cap="none" normalizeH="0" baseline="0" dirty="0">
                          <a:ln>
                            <a:noFill/>
                          </a:ln>
                          <a:solidFill>
                            <a:schemeClr val="tx1"/>
                          </a:solidFill>
                          <a:effectLst/>
                          <a:latin typeface="Arial" charset="0"/>
                        </a:rPr>
                        <a:t>slower</a:t>
                      </a:r>
                      <a:r>
                        <a:rPr kumimoji="0" lang="en-US" sz="2000" b="0" i="0" u="none" strike="noStrike" cap="none" normalizeH="0" baseline="0" dirty="0">
                          <a:ln>
                            <a:noFill/>
                          </a:ln>
                          <a:solidFill>
                            <a:schemeClr val="tx1"/>
                          </a:solidFill>
                          <a:effectLst/>
                          <a:latin typeface="Arial" charset="0"/>
                        </a:rPr>
                        <a:t>…</a:t>
                      </a:r>
                    </a:p>
                  </a:txBody>
                  <a:tcPr marL="182880" marR="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increase</a:t>
                      </a: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The opposite is true.</a:t>
                      </a: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4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…$US </a:t>
                      </a:r>
                      <a:r>
                        <a:rPr kumimoji="0" lang="en-US" sz="2000" b="1" i="1" u="none" strike="noStrike" cap="none" normalizeH="0" baseline="0" dirty="0">
                          <a:ln>
                            <a:noFill/>
                          </a:ln>
                          <a:solidFill>
                            <a:schemeClr val="tx1"/>
                          </a:solidFill>
                          <a:effectLst/>
                          <a:latin typeface="Arial" charset="0"/>
                        </a:rPr>
                        <a:t>rises</a:t>
                      </a:r>
                      <a:r>
                        <a:rPr kumimoji="0" lang="en-US" sz="2000" b="0" i="0" u="none" strike="noStrike" cap="none" normalizeH="0" baseline="0" dirty="0">
                          <a:ln>
                            <a:noFill/>
                          </a:ln>
                          <a:solidFill>
                            <a:schemeClr val="tx1"/>
                          </a:solidFill>
                          <a:effectLst/>
                          <a:latin typeface="Arial" charset="0"/>
                        </a:rPr>
                        <a:t> in value relative to other currencies…</a:t>
                      </a:r>
                    </a:p>
                  </a:txBody>
                  <a:tcPr marL="182880" marR="0" anchor="b" horzOverflow="overflow">
                    <a:lnL cap="flat">
                      <a:noFill/>
                    </a:lnL>
                    <a:lnR>
                      <a:noFill/>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decrease</a:t>
                      </a:r>
                    </a:p>
                  </a:txBody>
                  <a:tcPr anchor="b" horzOverflow="overflow">
                    <a:lnL>
                      <a:noFill/>
                    </a:lnL>
                    <a:lnR cap="flat">
                      <a:noFill/>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Imports are cheaper, and our exports are more expensive.</a:t>
                      </a:r>
                      <a:br>
                        <a:rPr kumimoji="0" lang="en-US" sz="2000" b="0" i="0" u="none" strike="noStrike" cap="none" normalizeH="0" baseline="0" dirty="0">
                          <a:ln>
                            <a:noFill/>
                          </a:ln>
                          <a:solidFill>
                            <a:schemeClr val="tx1"/>
                          </a:solidFill>
                          <a:effectLst/>
                          <a:latin typeface="Arial" charset="0"/>
                        </a:rPr>
                      </a:br>
                      <a:r>
                        <a:rPr kumimoji="0" lang="en-US" sz="2000" b="0" i="0" u="none" strike="noStrike" cap="none" normalizeH="0" baseline="0" dirty="0">
                          <a:ln>
                            <a:noFill/>
                          </a:ln>
                          <a:solidFill>
                            <a:schemeClr val="tx1"/>
                          </a:solidFill>
                          <a:effectLst/>
                          <a:latin typeface="Arial" charset="0"/>
                        </a:rPr>
                        <a:t>So imports rise and exports fall.</a:t>
                      </a:r>
                    </a:p>
                  </a:txBody>
                  <a:tcPr anchor="b" horzOverflow="overflow">
                    <a:lnL>
                      <a:noFill/>
                    </a:lnL>
                    <a:lnR cap="flat">
                      <a:noFill/>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t>
                      </a:r>
                      <a:r>
                        <a:rPr kumimoji="0" lang="en-US" sz="2000" b="1" i="1" u="none" strike="noStrike" cap="none" normalizeH="0" baseline="0" dirty="0">
                          <a:ln>
                            <a:noFill/>
                          </a:ln>
                          <a:solidFill>
                            <a:schemeClr val="tx1"/>
                          </a:solidFill>
                          <a:effectLst/>
                          <a:latin typeface="Arial" charset="0"/>
                        </a:rPr>
                        <a:t>falls</a:t>
                      </a:r>
                      <a:r>
                        <a:rPr kumimoji="0" lang="en-US" sz="2000" b="0" i="0" u="none" strike="noStrike" cap="none" normalizeH="0" baseline="0" dirty="0">
                          <a:ln>
                            <a:noFill/>
                          </a:ln>
                          <a:solidFill>
                            <a:schemeClr val="tx1"/>
                          </a:solidFill>
                          <a:effectLst/>
                          <a:latin typeface="Arial" charset="0"/>
                        </a:rPr>
                        <a:t>…</a:t>
                      </a:r>
                    </a:p>
                  </a:txBody>
                  <a:tcPr marL="182880" marR="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increase</a:t>
                      </a:r>
                    </a:p>
                  </a:txBody>
                  <a:tcPr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The opposite is true.</a:t>
                      </a:r>
                    </a:p>
                  </a:txBody>
                  <a:tcPr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03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iPhone is made in China… or is it?</a:t>
            </a:r>
          </a:p>
        </p:txBody>
      </p:sp>
      <p:sp>
        <p:nvSpPr>
          <p:cNvPr id="3" name="Text Placeholder 2"/>
          <p:cNvSpPr>
            <a:spLocks noGrp="1"/>
          </p:cNvSpPr>
          <p:nvPr>
            <p:ph type="body" sz="quarter" idx="11"/>
          </p:nvPr>
        </p:nvSpPr>
        <p:spPr>
          <a:xfrm>
            <a:off x="152400" y="838200"/>
            <a:ext cx="5334000" cy="5638800"/>
          </a:xfrm>
        </p:spPr>
        <p:txBody>
          <a:bodyPr/>
          <a:lstStyle/>
          <a:p>
            <a:r>
              <a:rPr lang="en-US" dirty="0"/>
              <a:t>When an iPhone is shipped from China to the U.S., GDP statistics register a $275 import from China to the U.S..</a:t>
            </a:r>
          </a:p>
          <a:p>
            <a:endParaRPr lang="en-US" dirty="0"/>
          </a:p>
          <a:p>
            <a:r>
              <a:rPr lang="en-US" dirty="0"/>
              <a:t>But iPhones are only assembled in China; no Chinese firm makes any of the iPhone’s components.</a:t>
            </a:r>
          </a:p>
          <a:p>
            <a:pPr marL="342900" indent="-342900">
              <a:buFont typeface="Arial" panose="020B0604020202020204" pitchFamily="34" charset="0"/>
              <a:buChar char="•"/>
            </a:pPr>
            <a:r>
              <a:rPr lang="en-US" dirty="0"/>
              <a:t>Only 4% of the value of the iPhone should be attributed to the assembly, according to one study.</a:t>
            </a:r>
          </a:p>
          <a:p>
            <a:endParaRPr lang="en-US" dirty="0"/>
          </a:p>
          <a:p>
            <a:r>
              <a:rPr lang="en-US" dirty="0"/>
              <a:t>Pascal </a:t>
            </a:r>
            <a:r>
              <a:rPr lang="en-US" dirty="0" err="1"/>
              <a:t>Lamy</a:t>
            </a:r>
            <a:r>
              <a:rPr lang="en-US" dirty="0"/>
              <a:t> of the WTO: “The concept of country of origin for manufactured goods has gradually become obsolete.”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050" y="893412"/>
            <a:ext cx="3608550" cy="520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01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Macroeconomic Equilibrium</a:t>
            </a:r>
          </a:p>
        </p:txBody>
      </p:sp>
      <p:sp>
        <p:nvSpPr>
          <p:cNvPr id="3" name="Content Placeholder 2"/>
          <p:cNvSpPr>
            <a:spLocks noGrp="1"/>
          </p:cNvSpPr>
          <p:nvPr>
            <p:ph sz="quarter" idx="10"/>
          </p:nvPr>
        </p:nvSpPr>
        <p:spPr/>
        <p:txBody>
          <a:bodyPr/>
          <a:lstStyle/>
          <a:p>
            <a:r>
              <a:rPr lang="en-US" dirty="0"/>
              <a:t>12.3</a:t>
            </a:r>
          </a:p>
        </p:txBody>
      </p:sp>
      <p:sp>
        <p:nvSpPr>
          <p:cNvPr id="4" name="Text Placeholder 3"/>
          <p:cNvSpPr>
            <a:spLocks noGrp="1"/>
          </p:cNvSpPr>
          <p:nvPr>
            <p:ph type="body" sz="quarter" idx="11"/>
          </p:nvPr>
        </p:nvSpPr>
        <p:spPr/>
        <p:txBody>
          <a:bodyPr/>
          <a:lstStyle/>
          <a:p>
            <a:r>
              <a:rPr lang="en-US" dirty="0"/>
              <a:t>Use a 45°-line diagram to illustrate macroeconomic equilibrium.</a:t>
            </a:r>
          </a:p>
        </p:txBody>
      </p:sp>
    </p:spTree>
    <p:extLst>
      <p:ext uri="{BB962C8B-B14F-4D97-AF65-F5344CB8AC3E}">
        <p14:creationId xmlns:p14="http://schemas.microsoft.com/office/powerpoint/2010/main" val="227703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Aggregate Expenditure Model</a:t>
            </a:r>
            <a:endParaRPr lang="en-US" dirty="0"/>
          </a:p>
        </p:txBody>
      </p:sp>
      <p:sp>
        <p:nvSpPr>
          <p:cNvPr id="3" name="Content Placeholder 2"/>
          <p:cNvSpPr>
            <a:spLocks noGrp="1"/>
          </p:cNvSpPr>
          <p:nvPr>
            <p:ph sz="quarter" idx="10"/>
          </p:nvPr>
        </p:nvSpPr>
        <p:spPr/>
        <p:txBody>
          <a:bodyPr/>
          <a:lstStyle/>
          <a:p>
            <a:r>
              <a:rPr lang="en-US" dirty="0"/>
              <a:t>12.1</a:t>
            </a:r>
          </a:p>
        </p:txBody>
      </p:sp>
      <p:sp>
        <p:nvSpPr>
          <p:cNvPr id="4" name="Text Placeholder 3"/>
          <p:cNvSpPr>
            <a:spLocks noGrp="1"/>
          </p:cNvSpPr>
          <p:nvPr>
            <p:ph type="body" sz="quarter" idx="11"/>
          </p:nvPr>
        </p:nvSpPr>
        <p:spPr/>
        <p:txBody>
          <a:bodyPr/>
          <a:lstStyle/>
          <a:p>
            <a:r>
              <a:rPr lang="en-US" dirty="0"/>
              <a:t>Understand how macroeconomic equilibrium is determined in the aggregate expenditure model.</a:t>
            </a:r>
          </a:p>
        </p:txBody>
      </p:sp>
    </p:spTree>
    <p:extLst>
      <p:ext uri="{BB962C8B-B14F-4D97-AF65-F5344CB8AC3E}">
        <p14:creationId xmlns:p14="http://schemas.microsoft.com/office/powerpoint/2010/main" val="389577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45°-line diagram</a:t>
            </a:r>
          </a:p>
        </p:txBody>
      </p:sp>
      <p:sp>
        <p:nvSpPr>
          <p:cNvPr id="4" name="Text Placeholder 3"/>
          <p:cNvSpPr>
            <a:spLocks noGrp="1"/>
          </p:cNvSpPr>
          <p:nvPr>
            <p:ph type="body" sz="quarter" idx="12"/>
          </p:nvPr>
        </p:nvSpPr>
        <p:spPr>
          <a:xfrm>
            <a:off x="6324600" y="5875337"/>
            <a:ext cx="1752600" cy="449263"/>
          </a:xfrm>
        </p:spPr>
        <p:txBody>
          <a:bodyPr/>
          <a:lstStyle/>
          <a:p>
            <a:r>
              <a:rPr lang="en-US" dirty="0"/>
              <a:t>An example of a 45°-line diagram</a:t>
            </a:r>
          </a:p>
        </p:txBody>
      </p:sp>
      <p:sp>
        <p:nvSpPr>
          <p:cNvPr id="5" name="Text Placeholder 4"/>
          <p:cNvSpPr>
            <a:spLocks noGrp="1"/>
          </p:cNvSpPr>
          <p:nvPr>
            <p:ph type="body" sz="quarter" idx="13"/>
          </p:nvPr>
        </p:nvSpPr>
        <p:spPr>
          <a:xfrm>
            <a:off x="4991099" y="5875337"/>
            <a:ext cx="1352550" cy="381000"/>
          </a:xfrm>
        </p:spPr>
        <p:txBody>
          <a:bodyPr/>
          <a:lstStyle/>
          <a:p>
            <a:r>
              <a:rPr lang="en-US" dirty="0"/>
              <a:t>Figure 12.7</a:t>
            </a:r>
          </a:p>
        </p:txBody>
      </p:sp>
      <p:pic>
        <p:nvPicPr>
          <p:cNvPr id="6" name="Picture 35" descr="Fig23-7-1"/>
          <p:cNvPicPr>
            <a:picLocks noChangeAspect="1" noChangeArrowheads="1"/>
          </p:cNvPicPr>
          <p:nvPr/>
        </p:nvPicPr>
        <p:blipFill>
          <a:blip r:embed="rId3"/>
          <a:srcRect/>
          <a:stretch>
            <a:fillRect/>
          </a:stretch>
        </p:blipFill>
        <p:spPr bwMode="auto">
          <a:xfrm>
            <a:off x="3683000" y="774699"/>
            <a:ext cx="5257800" cy="5049007"/>
          </a:xfrm>
          <a:prstGeom prst="rect">
            <a:avLst/>
          </a:prstGeom>
          <a:noFill/>
          <a:ln w="9525">
            <a:noFill/>
            <a:miter lim="800000"/>
            <a:headEnd/>
            <a:tailEnd/>
          </a:ln>
        </p:spPr>
      </p:pic>
      <p:pic>
        <p:nvPicPr>
          <p:cNvPr id="7" name="Picture 36" descr="Fig23-7-2"/>
          <p:cNvPicPr>
            <a:picLocks noChangeAspect="1" noChangeArrowheads="1"/>
          </p:cNvPicPr>
          <p:nvPr/>
        </p:nvPicPr>
        <p:blipFill>
          <a:blip r:embed="rId4"/>
          <a:srcRect/>
          <a:stretch>
            <a:fillRect/>
          </a:stretch>
        </p:blipFill>
        <p:spPr bwMode="auto">
          <a:xfrm>
            <a:off x="3683000" y="774699"/>
            <a:ext cx="5257800" cy="5049007"/>
          </a:xfrm>
          <a:prstGeom prst="rect">
            <a:avLst/>
          </a:prstGeom>
          <a:noFill/>
          <a:ln w="9525">
            <a:noFill/>
            <a:miter lim="800000"/>
            <a:headEnd/>
            <a:tailEnd/>
          </a:ln>
        </p:spPr>
      </p:pic>
      <p:pic>
        <p:nvPicPr>
          <p:cNvPr id="8" name="Picture 37" descr="Fig23-7-3"/>
          <p:cNvPicPr>
            <a:picLocks noChangeAspect="1" noChangeArrowheads="1"/>
          </p:cNvPicPr>
          <p:nvPr/>
        </p:nvPicPr>
        <p:blipFill>
          <a:blip r:embed="rId5"/>
          <a:srcRect/>
          <a:stretch>
            <a:fillRect/>
          </a:stretch>
        </p:blipFill>
        <p:spPr bwMode="auto">
          <a:xfrm>
            <a:off x="3683000" y="774699"/>
            <a:ext cx="5257800" cy="5049007"/>
          </a:xfrm>
          <a:prstGeom prst="rect">
            <a:avLst/>
          </a:prstGeom>
          <a:noFill/>
          <a:ln w="9525">
            <a:noFill/>
            <a:miter lim="800000"/>
            <a:headEnd/>
            <a:tailEnd/>
          </a:ln>
        </p:spPr>
      </p:pic>
      <p:pic>
        <p:nvPicPr>
          <p:cNvPr id="9" name="Picture 38" descr="Fig23-7-4"/>
          <p:cNvPicPr>
            <a:picLocks noChangeAspect="1" noChangeArrowheads="1"/>
          </p:cNvPicPr>
          <p:nvPr/>
        </p:nvPicPr>
        <p:blipFill>
          <a:blip r:embed="rId6"/>
          <a:srcRect/>
          <a:stretch>
            <a:fillRect/>
          </a:stretch>
        </p:blipFill>
        <p:spPr bwMode="auto">
          <a:xfrm>
            <a:off x="3683000" y="774699"/>
            <a:ext cx="5257800" cy="5049007"/>
          </a:xfrm>
          <a:prstGeom prst="rect">
            <a:avLst/>
          </a:prstGeom>
          <a:noFill/>
          <a:ln w="9525">
            <a:noFill/>
            <a:miter lim="800000"/>
            <a:headEnd/>
            <a:tailEnd/>
          </a:ln>
        </p:spPr>
      </p:pic>
      <p:pic>
        <p:nvPicPr>
          <p:cNvPr id="10" name="Picture 39" descr="Fig23-7-5"/>
          <p:cNvPicPr>
            <a:picLocks noChangeAspect="1" noChangeArrowheads="1"/>
          </p:cNvPicPr>
          <p:nvPr/>
        </p:nvPicPr>
        <p:blipFill>
          <a:blip r:embed="rId7"/>
          <a:srcRect/>
          <a:stretch>
            <a:fillRect/>
          </a:stretch>
        </p:blipFill>
        <p:spPr bwMode="auto">
          <a:xfrm>
            <a:off x="3683000" y="774699"/>
            <a:ext cx="5257800" cy="5049007"/>
          </a:xfrm>
          <a:prstGeom prst="rect">
            <a:avLst/>
          </a:prstGeom>
          <a:noFill/>
          <a:ln w="9525">
            <a:noFill/>
            <a:miter lim="800000"/>
            <a:headEnd/>
            <a:tailEnd/>
          </a:ln>
        </p:spPr>
      </p:pic>
      <p:sp>
        <p:nvSpPr>
          <p:cNvPr id="11" name="TextBox 10"/>
          <p:cNvSpPr txBox="1">
            <a:spLocks noChangeArrowheads="1"/>
          </p:cNvSpPr>
          <p:nvPr/>
        </p:nvSpPr>
        <p:spPr bwMode="auto">
          <a:xfrm>
            <a:off x="227008" y="774699"/>
            <a:ext cx="4497392" cy="5816977"/>
          </a:xfrm>
          <a:prstGeom prst="rect">
            <a:avLst/>
          </a:prstGeom>
          <a:noFill/>
          <a:ln w="9525">
            <a:noFill/>
            <a:miter lim="800000"/>
            <a:headEnd/>
            <a:tailEnd/>
          </a:ln>
        </p:spPr>
        <p:txBody>
          <a:bodyPr wrap="square">
            <a:spAutoFit/>
          </a:bodyPr>
          <a:lstStyle/>
          <a:p>
            <a:pPr>
              <a:spcBef>
                <a:spcPts val="600"/>
              </a:spcBef>
              <a:spcAft>
                <a:spcPts val="0"/>
              </a:spcAft>
            </a:pPr>
            <a:r>
              <a:rPr lang="en-US" sz="2200" b="0" dirty="0"/>
              <a:t>Suppose in the whole</a:t>
            </a:r>
            <a:br>
              <a:rPr lang="en-US" sz="2200" b="0" dirty="0"/>
            </a:br>
            <a:r>
              <a:rPr lang="en-US" sz="2200" b="0" dirty="0"/>
              <a:t>economy there is a single</a:t>
            </a:r>
            <a:br>
              <a:rPr lang="en-US" sz="2200" b="0" dirty="0"/>
            </a:br>
            <a:r>
              <a:rPr lang="en-US" sz="2200" b="0" dirty="0"/>
              <a:t>product: Pepsi.</a:t>
            </a:r>
          </a:p>
          <a:p>
            <a:pPr>
              <a:spcBef>
                <a:spcPts val="600"/>
              </a:spcBef>
              <a:spcAft>
                <a:spcPts val="0"/>
              </a:spcAft>
            </a:pPr>
            <a:r>
              <a:rPr lang="en-US" sz="2200" b="0" dirty="0"/>
              <a:t>For the economy to be in equilibrium, the amount of Pepsi produced must equal the amount of Pepsi sold.</a:t>
            </a:r>
          </a:p>
          <a:p>
            <a:pPr>
              <a:spcBef>
                <a:spcPts val="600"/>
              </a:spcBef>
              <a:spcAft>
                <a:spcPts val="0"/>
              </a:spcAft>
            </a:pPr>
            <a:r>
              <a:rPr lang="en-US" sz="2200" b="0" dirty="0"/>
              <a:t>Then any point on the 45° line could be an equilibrium—like points A or B.</a:t>
            </a:r>
          </a:p>
          <a:p>
            <a:pPr>
              <a:spcBef>
                <a:spcPts val="600"/>
              </a:spcBef>
              <a:spcAft>
                <a:spcPts val="0"/>
              </a:spcAft>
            </a:pPr>
            <a:r>
              <a:rPr lang="en-US" sz="2200" dirty="0"/>
              <a:t>At point C, the economy’s inventories of Pepsi</a:t>
            </a:r>
            <a:br>
              <a:rPr lang="en-US" sz="2200" dirty="0"/>
            </a:br>
            <a:r>
              <a:rPr lang="en-US" sz="2200" dirty="0"/>
              <a:t>are being depleted, and production must rise.</a:t>
            </a:r>
          </a:p>
          <a:p>
            <a:pPr>
              <a:spcBef>
                <a:spcPts val="600"/>
              </a:spcBef>
              <a:spcAft>
                <a:spcPts val="0"/>
              </a:spcAft>
            </a:pPr>
            <a:r>
              <a:rPr lang="en-US" sz="2200" dirty="0"/>
              <a:t>At point D, inventories of Pepsi are growing, so production must fall.</a:t>
            </a:r>
            <a:endParaRPr lang="en-US" sz="2200" b="0" dirty="0"/>
          </a:p>
        </p:txBody>
      </p:sp>
    </p:spTree>
    <p:extLst>
      <p:ext uri="{BB962C8B-B14F-4D97-AF65-F5344CB8AC3E}">
        <p14:creationId xmlns:p14="http://schemas.microsoft.com/office/powerpoint/2010/main" val="78282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wipe(left)">
                                      <p:cBhvr>
                                        <p:cTn id="40" dur="500"/>
                                        <p:tgtEl>
                                          <p:spTgt spid="11">
                                            <p:txEl>
                                              <p:pRg st="4" end="4"/>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45°-line diagram (or</a:t>
            </a:r>
            <a:r>
              <a:rPr lang="en-US" i="1" dirty="0"/>
              <a:t> Keynesian cross</a:t>
            </a:r>
            <a:r>
              <a:rPr lang="en-US" dirty="0"/>
              <a:t>)</a:t>
            </a:r>
          </a:p>
        </p:txBody>
      </p:sp>
      <p:sp>
        <p:nvSpPr>
          <p:cNvPr id="3" name="Text Placeholder 2"/>
          <p:cNvSpPr>
            <a:spLocks noGrp="1"/>
          </p:cNvSpPr>
          <p:nvPr>
            <p:ph type="body" sz="quarter" idx="11"/>
          </p:nvPr>
        </p:nvSpPr>
        <p:spPr>
          <a:xfrm>
            <a:off x="152400" y="838200"/>
            <a:ext cx="3657600" cy="5638800"/>
          </a:xfrm>
        </p:spPr>
        <p:txBody>
          <a:bodyPr/>
          <a:lstStyle/>
          <a:p>
            <a:pPr>
              <a:spcAft>
                <a:spcPts val="0"/>
              </a:spcAft>
            </a:pPr>
            <a:r>
              <a:rPr lang="en-US" dirty="0"/>
              <a:t>We can apply this model to a real economy, with real national income (GDP) on the x-axis, and real aggregate expenditure on the y-axis.</a:t>
            </a:r>
          </a:p>
          <a:p>
            <a:pPr>
              <a:spcAft>
                <a:spcPts val="0"/>
              </a:spcAft>
            </a:pPr>
            <a:r>
              <a:rPr lang="en-US" dirty="0"/>
              <a:t>This model is also known as the </a:t>
            </a:r>
            <a:r>
              <a:rPr lang="en-US" i="1" dirty="0"/>
              <a:t>Keynesian cross</a:t>
            </a:r>
            <a:r>
              <a:rPr lang="en-US" dirty="0"/>
              <a:t>, because it is based on the analysis of economist John Maynard Keynes.</a:t>
            </a:r>
          </a:p>
          <a:p>
            <a:pPr>
              <a:spcAft>
                <a:spcPts val="0"/>
              </a:spcAft>
            </a:pPr>
            <a:r>
              <a:rPr lang="en-US" dirty="0"/>
              <a:t>Only points on the 45° line can be a macroeconomic equilibrium, with planned aggregate expenditure equal to GDP.</a:t>
            </a:r>
          </a:p>
        </p:txBody>
      </p:sp>
      <p:sp>
        <p:nvSpPr>
          <p:cNvPr id="4" name="Text Placeholder 3"/>
          <p:cNvSpPr>
            <a:spLocks noGrp="1"/>
          </p:cNvSpPr>
          <p:nvPr>
            <p:ph type="body" sz="quarter" idx="12"/>
          </p:nvPr>
        </p:nvSpPr>
        <p:spPr>
          <a:xfrm>
            <a:off x="5867400" y="5799137"/>
            <a:ext cx="3048000" cy="449263"/>
          </a:xfrm>
        </p:spPr>
        <p:txBody>
          <a:bodyPr/>
          <a:lstStyle/>
          <a:p>
            <a:r>
              <a:rPr lang="en-US" dirty="0"/>
              <a:t>The relationship between planned aggregate expenditure and GDP on a 45°-line diagram</a:t>
            </a:r>
          </a:p>
        </p:txBody>
      </p:sp>
      <p:sp>
        <p:nvSpPr>
          <p:cNvPr id="5" name="Text Placeholder 4"/>
          <p:cNvSpPr>
            <a:spLocks noGrp="1"/>
          </p:cNvSpPr>
          <p:nvPr>
            <p:ph type="body" sz="quarter" idx="13"/>
          </p:nvPr>
        </p:nvSpPr>
        <p:spPr>
          <a:xfrm>
            <a:off x="4533900" y="5799137"/>
            <a:ext cx="1352550" cy="381000"/>
          </a:xfrm>
        </p:spPr>
        <p:txBody>
          <a:bodyPr/>
          <a:lstStyle/>
          <a:p>
            <a:r>
              <a:rPr lang="en-US" dirty="0"/>
              <a:t>Figure 12.8</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pic>
        <p:nvPicPr>
          <p:cNvPr id="15"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11872" y="904846"/>
            <a:ext cx="4998728" cy="4886354"/>
          </a:xfrm>
          <a:prstGeom prst="rect">
            <a:avLst/>
          </a:prstGeom>
        </p:spPr>
      </p:pic>
    </p:spTree>
    <p:extLst>
      <p:ext uri="{BB962C8B-B14F-4D97-AF65-F5344CB8AC3E}">
        <p14:creationId xmlns:p14="http://schemas.microsoft.com/office/powerpoint/2010/main" val="15395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75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750"/>
                                        <p:tgtEl>
                                          <p:spTgt spid="10"/>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750"/>
                                        <p:tgtEl>
                                          <p:spTgt spid="12"/>
                                        </p:tgtEl>
                                      </p:cBhvr>
                                    </p:animEffect>
                                  </p:childTnLst>
                                </p:cTn>
                              </p:par>
                            </p:childTnLst>
                          </p:cTn>
                        </p:par>
                        <p:par>
                          <p:cTn id="38" fill="hold">
                            <p:stCondLst>
                              <p:cond delay="125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750"/>
                                        <p:tgtEl>
                                          <p:spTgt spid="13"/>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macroeconomic equilibrium</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Any point on the 45° line </a:t>
            </a:r>
            <a:r>
              <a:rPr lang="en-US" i="1" dirty="0"/>
              <a:t>could</a:t>
            </a:r>
            <a:r>
              <a:rPr lang="en-US" dirty="0"/>
              <a:t> be an equilibrium; but how do we know which one </a:t>
            </a:r>
            <a:r>
              <a:rPr lang="en-US" i="1" dirty="0"/>
              <a:t>will</a:t>
            </a:r>
            <a:r>
              <a:rPr lang="en-US" dirty="0"/>
              <a:t> be the equilibrium in a given year?</a:t>
            </a:r>
          </a:p>
          <a:p>
            <a:pPr marL="342900" indent="-342900">
              <a:spcBef>
                <a:spcPts val="0"/>
              </a:spcBef>
              <a:spcAft>
                <a:spcPts val="1200"/>
              </a:spcAft>
              <a:buFont typeface="Arial" panose="020B0604020202020204" pitchFamily="34" charset="0"/>
              <a:buChar char="•"/>
              <a:defRPr/>
            </a:pPr>
            <a:r>
              <a:rPr lang="en-US" dirty="0"/>
              <a:t>To determine this, recall that when they receive additional income, households consume some of it, and save some of it.</a:t>
            </a:r>
          </a:p>
          <a:p>
            <a:pPr marL="342900" indent="-342900">
              <a:spcBef>
                <a:spcPts val="0"/>
              </a:spcBef>
              <a:spcAft>
                <a:spcPts val="1200"/>
              </a:spcAft>
              <a:buFont typeface="Arial" panose="020B0604020202020204" pitchFamily="34" charset="0"/>
              <a:buChar char="•"/>
              <a:defRPr/>
            </a:pPr>
            <a:r>
              <a:rPr lang="en-US" dirty="0"/>
              <a:t>The resulting </a:t>
            </a:r>
            <a:r>
              <a:rPr lang="en-US" i="1" dirty="0"/>
              <a:t>consumption function</a:t>
            </a:r>
            <a:r>
              <a:rPr lang="en-US" dirty="0"/>
              <a:t> tells us how much consumers will spend (real expenditure) when they have a particular income (real GDP).</a:t>
            </a:r>
          </a:p>
          <a:p>
            <a:pPr>
              <a:spcBef>
                <a:spcPts val="0"/>
              </a:spcBef>
              <a:spcAft>
                <a:spcPts val="1200"/>
              </a:spcAft>
              <a:defRPr/>
            </a:pPr>
            <a:r>
              <a:rPr lang="en-US" dirty="0"/>
              <a:t>This will determine Consumption (</a:t>
            </a:r>
            <a:r>
              <a:rPr lang="en-US" i="1" dirty="0"/>
              <a:t>C</a:t>
            </a:r>
            <a:r>
              <a:rPr lang="en-US" dirty="0"/>
              <a:t>) in the equation</a:t>
            </a:r>
          </a:p>
          <a:p>
            <a:pPr>
              <a:spcBef>
                <a:spcPts val="0"/>
              </a:spcBef>
              <a:spcAft>
                <a:spcPts val="1200"/>
              </a:spcAft>
              <a:defRPr/>
            </a:pPr>
            <a:r>
              <a:rPr lang="en-US" dirty="0"/>
              <a:t>	</a:t>
            </a:r>
            <a:r>
              <a:rPr lang="en-US" i="1" dirty="0"/>
              <a:t>Y = C + I + G + NX</a:t>
            </a:r>
          </a:p>
          <a:p>
            <a:pPr>
              <a:spcBef>
                <a:spcPts val="0"/>
              </a:spcBef>
              <a:spcAft>
                <a:spcPts val="1200"/>
              </a:spcAft>
              <a:defRPr/>
            </a:pPr>
            <a:r>
              <a:rPr lang="en-US" dirty="0"/>
              <a:t>Macroeconomic equilibrium simply means the left side (real GDP) must equal the right side (planned aggregate expenditure).</a:t>
            </a:r>
          </a:p>
          <a:p>
            <a:pPr marL="342900" indent="-342900">
              <a:spcBef>
                <a:spcPts val="0"/>
              </a:spcBef>
              <a:spcAft>
                <a:spcPts val="1200"/>
              </a:spcAft>
              <a:buFont typeface="Arial" panose="020B0604020202020204" pitchFamily="34" charset="0"/>
              <a:buChar char="•"/>
              <a:defRPr/>
            </a:pPr>
            <a:r>
              <a:rPr lang="en-US" dirty="0"/>
              <a:t>The trick is to find the “right” level of </a:t>
            </a:r>
            <a:r>
              <a:rPr lang="en-US" i="1" dirty="0"/>
              <a:t>C</a:t>
            </a:r>
            <a:r>
              <a:rPr lang="en-US" dirty="0"/>
              <a:t>. For that, we use the 45° line diagram.</a:t>
            </a:r>
          </a:p>
        </p:txBody>
      </p:sp>
    </p:spTree>
    <p:extLst>
      <p:ext uri="{BB962C8B-B14F-4D97-AF65-F5344CB8AC3E}">
        <p14:creationId xmlns:p14="http://schemas.microsoft.com/office/powerpoint/2010/main" val="37529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macroeconomic equilibrium—part 1</a:t>
            </a:r>
          </a:p>
        </p:txBody>
      </p:sp>
      <p:sp>
        <p:nvSpPr>
          <p:cNvPr id="4" name="Text Placeholder 3"/>
          <p:cNvSpPr>
            <a:spLocks noGrp="1"/>
          </p:cNvSpPr>
          <p:nvPr>
            <p:ph type="body" sz="quarter" idx="12"/>
          </p:nvPr>
        </p:nvSpPr>
        <p:spPr>
          <a:xfrm>
            <a:off x="5600700" y="6019800"/>
            <a:ext cx="2743200" cy="449263"/>
          </a:xfrm>
        </p:spPr>
        <p:txBody>
          <a:bodyPr/>
          <a:lstStyle/>
          <a:p>
            <a:r>
              <a:rPr lang="en-US" dirty="0"/>
              <a:t>Macroeconomic equilibrium on the 45°-line diagram</a:t>
            </a:r>
          </a:p>
        </p:txBody>
      </p:sp>
      <p:sp>
        <p:nvSpPr>
          <p:cNvPr id="5" name="Text Placeholder 4"/>
          <p:cNvSpPr>
            <a:spLocks noGrp="1"/>
          </p:cNvSpPr>
          <p:nvPr>
            <p:ph type="body" sz="quarter" idx="13"/>
          </p:nvPr>
        </p:nvSpPr>
        <p:spPr>
          <a:xfrm>
            <a:off x="4267200" y="6019800"/>
            <a:ext cx="1352550" cy="381000"/>
          </a:xfrm>
        </p:spPr>
        <p:txBody>
          <a:bodyPr/>
          <a:lstStyle/>
          <a:p>
            <a:r>
              <a:rPr lang="en-US" dirty="0"/>
              <a:t>Figure 12.9</a:t>
            </a:r>
          </a:p>
        </p:txBody>
      </p:sp>
      <p:sp>
        <p:nvSpPr>
          <p:cNvPr id="7" name="Rectangle 6"/>
          <p:cNvSpPr>
            <a:spLocks noChangeArrowheads="1"/>
          </p:cNvSpPr>
          <p:nvPr/>
        </p:nvSpPr>
        <p:spPr bwMode="auto">
          <a:xfrm>
            <a:off x="219076" y="878860"/>
            <a:ext cx="2981324" cy="4985980"/>
          </a:xfrm>
          <a:prstGeom prst="rect">
            <a:avLst/>
          </a:prstGeom>
          <a:noFill/>
          <a:ln w="9525">
            <a:noFill/>
            <a:miter lim="800000"/>
            <a:headEnd/>
            <a:tailEnd/>
          </a:ln>
        </p:spPr>
        <p:txBody>
          <a:bodyPr wrap="square" anchor="t" anchorCtr="0">
            <a:spAutoFit/>
          </a:bodyPr>
          <a:lstStyle/>
          <a:p>
            <a:pPr>
              <a:spcAft>
                <a:spcPts val="1200"/>
              </a:spcAft>
            </a:pPr>
            <a:r>
              <a:rPr lang="en-US" sz="2200" b="0" dirty="0"/>
              <a:t>We start by placing the consumption function on the diagram.</a:t>
            </a:r>
          </a:p>
          <a:p>
            <a:pPr>
              <a:spcAft>
                <a:spcPts val="1200"/>
              </a:spcAft>
            </a:pPr>
            <a:r>
              <a:rPr lang="en-US" sz="2200" b="0" dirty="0"/>
              <a:t>If there was no other expenditure in the economy, then the macroeconomic equilibrium would be where the consumption function crossed the 45° line; there, income (GDP) equals expenditure.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27" name="Imagen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spTree>
    <p:extLst>
      <p:ext uri="{BB962C8B-B14F-4D97-AF65-F5344CB8AC3E}">
        <p14:creationId xmlns:p14="http://schemas.microsoft.com/office/powerpoint/2010/main" val="17012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750"/>
                                        <p:tgtEl>
                                          <p:spTgt spid="27"/>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75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750"/>
                                        <p:tgtEl>
                                          <p:spTgt spid="1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75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75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left)">
                                      <p:cBhvr>
                                        <p:cTn id="3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4"/>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macroeconomic equilibrium—part 2</a:t>
            </a:r>
          </a:p>
        </p:txBody>
      </p:sp>
      <p:sp>
        <p:nvSpPr>
          <p:cNvPr id="4" name="Text Placeholder 3"/>
          <p:cNvSpPr>
            <a:spLocks noGrp="1"/>
          </p:cNvSpPr>
          <p:nvPr>
            <p:ph type="body" sz="quarter" idx="12"/>
          </p:nvPr>
        </p:nvSpPr>
        <p:spPr>
          <a:xfrm>
            <a:off x="5600700" y="6019800"/>
            <a:ext cx="2743200" cy="449263"/>
          </a:xfrm>
        </p:spPr>
        <p:txBody>
          <a:bodyPr/>
          <a:lstStyle/>
          <a:p>
            <a:r>
              <a:rPr lang="en-US" dirty="0"/>
              <a:t>Macroeconomic equilibrium on the 45°-line diagram</a:t>
            </a:r>
          </a:p>
        </p:txBody>
      </p:sp>
      <p:sp>
        <p:nvSpPr>
          <p:cNvPr id="5" name="Text Placeholder 4"/>
          <p:cNvSpPr>
            <a:spLocks noGrp="1"/>
          </p:cNvSpPr>
          <p:nvPr>
            <p:ph type="body" sz="quarter" idx="13"/>
          </p:nvPr>
        </p:nvSpPr>
        <p:spPr>
          <a:xfrm>
            <a:off x="4267200" y="6019800"/>
            <a:ext cx="1352550" cy="381000"/>
          </a:xfrm>
        </p:spPr>
        <p:txBody>
          <a:bodyPr/>
          <a:lstStyle/>
          <a:p>
            <a:r>
              <a:rPr lang="en-US" dirty="0"/>
              <a:t>Figure 12.9</a:t>
            </a:r>
          </a:p>
        </p:txBody>
      </p:sp>
      <p:sp>
        <p:nvSpPr>
          <p:cNvPr id="10" name="Rectangle 9"/>
          <p:cNvSpPr>
            <a:spLocks noChangeArrowheads="1"/>
          </p:cNvSpPr>
          <p:nvPr/>
        </p:nvSpPr>
        <p:spPr bwMode="auto">
          <a:xfrm>
            <a:off x="366713" y="800755"/>
            <a:ext cx="3811587" cy="5447645"/>
          </a:xfrm>
          <a:prstGeom prst="rect">
            <a:avLst/>
          </a:prstGeom>
          <a:noFill/>
          <a:ln w="9525">
            <a:noFill/>
            <a:miter lim="800000"/>
            <a:headEnd/>
            <a:tailEnd/>
          </a:ln>
        </p:spPr>
        <p:txBody>
          <a:bodyPr wrap="square" anchor="t" anchorCtr="0">
            <a:spAutoFit/>
          </a:bodyPr>
          <a:lstStyle/>
          <a:p>
            <a:pPr>
              <a:spcAft>
                <a:spcPts val="1200"/>
              </a:spcAft>
            </a:pPr>
            <a:r>
              <a:rPr lang="en-US" sz="2200" b="0" dirty="0"/>
              <a:t>But there are other expenditures. We will</a:t>
            </a:r>
            <a:br>
              <a:rPr lang="en-US" sz="2200" b="0" dirty="0"/>
            </a:br>
            <a:r>
              <a:rPr lang="en-US" sz="2200" b="0" dirty="0"/>
              <a:t>assume they are </a:t>
            </a:r>
            <a:r>
              <a:rPr lang="en-US" sz="2200" b="0" i="1" dirty="0"/>
              <a:t>not</a:t>
            </a:r>
            <a:br>
              <a:rPr lang="en-US" sz="2200" b="0" i="1" dirty="0"/>
            </a:br>
            <a:r>
              <a:rPr lang="en-US" sz="2200" b="0" dirty="0"/>
              <a:t>affected by income;</a:t>
            </a:r>
            <a:br>
              <a:rPr lang="en-US" sz="2200" b="0" dirty="0"/>
            </a:br>
            <a:r>
              <a:rPr lang="en-US" sz="2200" b="0" dirty="0"/>
              <a:t>that they are predetermined.</a:t>
            </a:r>
          </a:p>
          <a:p>
            <a:pPr>
              <a:spcAft>
                <a:spcPts val="1200"/>
              </a:spcAft>
            </a:pPr>
            <a:r>
              <a:rPr lang="en-US" sz="2200" b="0" dirty="0"/>
              <a:t>Then we add the other expenditures: planned investment…</a:t>
            </a:r>
          </a:p>
          <a:p>
            <a:pPr>
              <a:spcAft>
                <a:spcPts val="1200"/>
              </a:spcAft>
            </a:pPr>
            <a:r>
              <a:rPr lang="en-US" sz="2200" b="0" dirty="0"/>
              <a:t>… government purchases…</a:t>
            </a:r>
          </a:p>
          <a:p>
            <a:pPr>
              <a:spcAft>
                <a:spcPts val="1200"/>
              </a:spcAft>
            </a:pPr>
            <a:r>
              <a:rPr lang="en-US" sz="2200" b="0" dirty="0"/>
              <a:t>… and net exports.</a:t>
            </a:r>
          </a:p>
          <a:p>
            <a:pPr>
              <a:spcAft>
                <a:spcPts val="1200"/>
              </a:spcAft>
            </a:pPr>
            <a:r>
              <a:rPr lang="en-US" sz="2200" b="0" dirty="0"/>
              <a:t>These are vertical shifts in real expenditure, because their values do not depend on real GDP.</a:t>
            </a:r>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6"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8" name="Pictur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54" name="Imagen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spTree>
    <p:extLst>
      <p:ext uri="{BB962C8B-B14F-4D97-AF65-F5344CB8AC3E}">
        <p14:creationId xmlns:p14="http://schemas.microsoft.com/office/powerpoint/2010/main" val="11168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750"/>
                                        <p:tgtEl>
                                          <p:spTgt spid="45"/>
                                        </p:tgtEl>
                                      </p:cBhvr>
                                    </p:animEffect>
                                  </p:childTnLst>
                                </p:cTn>
                              </p:par>
                              <p:par>
                                <p:cTn id="16" presetID="2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750"/>
                                        <p:tgtEl>
                                          <p:spTgt spid="43"/>
                                        </p:tgtEl>
                                      </p:cBhvr>
                                    </p:animEffect>
                                  </p:childTnLst>
                                </p:cTn>
                              </p:par>
                              <p:par>
                                <p:cTn id="19" presetID="22" presetClass="entr" presetSubtype="8"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wipe(left)">
                                      <p:cBhvr>
                                        <p:cTn id="26" dur="500"/>
                                        <p:tgtEl>
                                          <p:spTgt spid="10">
                                            <p:txEl>
                                              <p:pRg st="2" end="2"/>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par>
                                <p:cTn id="31" presetID="22" presetClass="entr" presetSubtype="8"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750"/>
                                        <p:tgtEl>
                                          <p:spTgt spid="46"/>
                                        </p:tgtEl>
                                      </p:cBhvr>
                                    </p:animEffect>
                                  </p:childTnLst>
                                </p:cTn>
                              </p:par>
                              <p:par>
                                <p:cTn id="34" presetID="22" presetClass="entr" presetSubtype="8"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75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left)">
                                      <p:cBhvr>
                                        <p:cTn id="41" dur="500"/>
                                        <p:tgtEl>
                                          <p:spTgt spid="10">
                                            <p:txEl>
                                              <p:pRg st="3" end="3"/>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750"/>
                                        <p:tgtEl>
                                          <p:spTgt spid="51"/>
                                        </p:tgtEl>
                                      </p:cBhvr>
                                    </p:animEffect>
                                  </p:childTnLst>
                                </p:cTn>
                              </p:par>
                              <p:par>
                                <p:cTn id="46" presetID="22" presetClass="entr" presetSubtype="8"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750"/>
                                        <p:tgtEl>
                                          <p:spTgt spid="49"/>
                                        </p:tgtEl>
                                      </p:cBhvr>
                                    </p:animEffect>
                                  </p:childTnLst>
                                </p:cTn>
                              </p:par>
                              <p:par>
                                <p:cTn id="49" presetID="22" presetClass="entr" presetSubtype="8"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750"/>
                                        <p:tgtEl>
                                          <p:spTgt spid="50"/>
                                        </p:tgtEl>
                                      </p:cBhvr>
                                    </p:animEffect>
                                  </p:childTnLst>
                                </p:cTn>
                              </p:par>
                            </p:childTnLst>
                          </p:cTn>
                        </p:par>
                        <p:par>
                          <p:cTn id="52" fill="hold">
                            <p:stCondLst>
                              <p:cond delay="1250"/>
                            </p:stCondLst>
                            <p:childTnLst>
                              <p:par>
                                <p:cTn id="53" presetID="22" presetClass="entr" presetSubtype="8" fill="hold" grpId="0" nodeType="after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animEffect transition="in" filter="wipe(left)">
                                      <p:cBhvr>
                                        <p:cTn id="5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4"/>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macroeconomic equilibrium—part 3</a:t>
            </a:r>
          </a:p>
        </p:txBody>
      </p:sp>
      <p:sp>
        <p:nvSpPr>
          <p:cNvPr id="4" name="Text Placeholder 3"/>
          <p:cNvSpPr>
            <a:spLocks noGrp="1"/>
          </p:cNvSpPr>
          <p:nvPr>
            <p:ph type="body" sz="quarter" idx="12"/>
          </p:nvPr>
        </p:nvSpPr>
        <p:spPr>
          <a:xfrm>
            <a:off x="5600700" y="6019800"/>
            <a:ext cx="2743200" cy="449263"/>
          </a:xfrm>
        </p:spPr>
        <p:txBody>
          <a:bodyPr/>
          <a:lstStyle/>
          <a:p>
            <a:r>
              <a:rPr lang="en-US" dirty="0"/>
              <a:t>Macroeconomic equilibrium on the 45°-line diagram</a:t>
            </a:r>
          </a:p>
        </p:txBody>
      </p:sp>
      <p:sp>
        <p:nvSpPr>
          <p:cNvPr id="5" name="Text Placeholder 4"/>
          <p:cNvSpPr>
            <a:spLocks noGrp="1"/>
          </p:cNvSpPr>
          <p:nvPr>
            <p:ph type="body" sz="quarter" idx="13"/>
          </p:nvPr>
        </p:nvSpPr>
        <p:spPr>
          <a:xfrm>
            <a:off x="4267200" y="6019800"/>
            <a:ext cx="1352550" cy="381000"/>
          </a:xfrm>
        </p:spPr>
        <p:txBody>
          <a:bodyPr/>
          <a:lstStyle/>
          <a:p>
            <a:r>
              <a:rPr lang="en-US" dirty="0"/>
              <a:t>Figure 12.9</a:t>
            </a:r>
          </a:p>
        </p:txBody>
      </p:sp>
      <p:sp>
        <p:nvSpPr>
          <p:cNvPr id="20" name="Rectangle 19"/>
          <p:cNvSpPr>
            <a:spLocks noChangeArrowheads="1"/>
          </p:cNvSpPr>
          <p:nvPr/>
        </p:nvSpPr>
        <p:spPr bwMode="auto">
          <a:xfrm>
            <a:off x="366713" y="795180"/>
            <a:ext cx="3544887" cy="5740033"/>
          </a:xfrm>
          <a:prstGeom prst="rect">
            <a:avLst/>
          </a:prstGeom>
          <a:noFill/>
          <a:ln w="9525">
            <a:noFill/>
            <a:miter lim="800000"/>
            <a:headEnd/>
            <a:tailEnd/>
          </a:ln>
        </p:spPr>
        <p:txBody>
          <a:bodyPr wrap="square" anchor="t" anchorCtr="0">
            <a:spAutoFit/>
          </a:bodyPr>
          <a:lstStyle/>
          <a:p>
            <a:pPr>
              <a:spcBef>
                <a:spcPts val="600"/>
              </a:spcBef>
              <a:spcAft>
                <a:spcPts val="0"/>
              </a:spcAft>
            </a:pPr>
            <a:r>
              <a:rPr lang="en-US" sz="2200" b="0" dirty="0"/>
              <a:t>At last, we have macroeconomic equilibrium: the point at which</a:t>
            </a:r>
          </a:p>
          <a:p>
            <a:pPr marL="457200" indent="-457200">
              <a:spcBef>
                <a:spcPts val="600"/>
              </a:spcBef>
              <a:spcAft>
                <a:spcPts val="0"/>
              </a:spcAft>
              <a:buAutoNum type="arabicPeriod"/>
            </a:pPr>
            <a:r>
              <a:rPr lang="en-US" sz="2200" b="0" dirty="0"/>
              <a:t>Income equals expenditure, i.e.</a:t>
            </a:r>
            <a:br>
              <a:rPr lang="en-US" sz="2200" b="0" dirty="0"/>
            </a:br>
            <a:r>
              <a:rPr lang="en-US" sz="2200" b="0" i="1" dirty="0"/>
              <a:t>Y = C + I + G + NX</a:t>
            </a:r>
          </a:p>
          <a:p>
            <a:pPr marL="457200" indent="-457200">
              <a:spcBef>
                <a:spcPts val="600"/>
              </a:spcBef>
              <a:spcAft>
                <a:spcPts val="0"/>
              </a:spcAft>
              <a:buAutoNum type="arabicPeriod"/>
            </a:pPr>
            <a:r>
              <a:rPr lang="en-US" sz="2200" b="0" dirty="0"/>
              <a:t>The level of consumption is consistent with the level of income, according to the consumption function.</a:t>
            </a:r>
          </a:p>
          <a:p>
            <a:pPr>
              <a:spcBef>
                <a:spcPts val="600"/>
              </a:spcBef>
              <a:spcAft>
                <a:spcPts val="0"/>
              </a:spcAft>
            </a:pPr>
            <a:r>
              <a:rPr lang="en-US" sz="2200" dirty="0"/>
              <a:t>We call this top-most line the </a:t>
            </a:r>
            <a:r>
              <a:rPr lang="en-US" sz="2200" i="1" dirty="0"/>
              <a:t>aggregate expenditure function.</a:t>
            </a:r>
            <a:endParaRPr lang="en-US" sz="2200" b="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2" name="Picture 4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pic>
        <p:nvPicPr>
          <p:cNvPr id="43" name="Imagen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88469" y="838200"/>
            <a:ext cx="5674531" cy="5126214"/>
          </a:xfrm>
          <a:prstGeom prst="rect">
            <a:avLst/>
          </a:prstGeom>
        </p:spPr>
      </p:pic>
    </p:spTree>
    <p:extLst>
      <p:ext uri="{BB962C8B-B14F-4D97-AF65-F5344CB8AC3E}">
        <p14:creationId xmlns:p14="http://schemas.microsoft.com/office/powerpoint/2010/main" val="11150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750"/>
                                        <p:tgtEl>
                                          <p:spTgt spid="42"/>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wipe(left)">
                                      <p:cBhvr>
                                        <p:cTn id="15" dur="500"/>
                                        <p:tgtEl>
                                          <p:spTgt spid="20">
                                            <p:txEl>
                                              <p:pRg st="1" end="1"/>
                                            </p:txEl>
                                          </p:spTgt>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wipe(left)">
                                      <p:cBhvr>
                                        <p:cTn id="19" dur="500"/>
                                        <p:tgtEl>
                                          <p:spTgt spid="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Effect transition="in" filter="wipe(left)">
                                      <p:cBhvr>
                                        <p:cTn id="24" dur="500"/>
                                        <p:tgtEl>
                                          <p:spTgt spid="20">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bldLvl="4"/>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to macroeconomic equilibrium</a:t>
            </a:r>
          </a:p>
        </p:txBody>
      </p:sp>
      <p:sp>
        <p:nvSpPr>
          <p:cNvPr id="4" name="Text Placeholder 3"/>
          <p:cNvSpPr>
            <a:spLocks noGrp="1"/>
          </p:cNvSpPr>
          <p:nvPr>
            <p:ph type="body" sz="quarter" idx="12"/>
          </p:nvPr>
        </p:nvSpPr>
        <p:spPr>
          <a:xfrm>
            <a:off x="5867400" y="6180137"/>
            <a:ext cx="2290763" cy="449263"/>
          </a:xfrm>
        </p:spPr>
        <p:txBody>
          <a:bodyPr/>
          <a:lstStyle/>
          <a:p>
            <a:r>
              <a:rPr lang="en-US" dirty="0"/>
              <a:t>Macroeconomic equilibrium</a:t>
            </a:r>
          </a:p>
        </p:txBody>
      </p:sp>
      <p:sp>
        <p:nvSpPr>
          <p:cNvPr id="5" name="Text Placeholder 4"/>
          <p:cNvSpPr>
            <a:spLocks noGrp="1"/>
          </p:cNvSpPr>
          <p:nvPr>
            <p:ph type="body" sz="quarter" idx="13"/>
          </p:nvPr>
        </p:nvSpPr>
        <p:spPr>
          <a:xfrm>
            <a:off x="4495800" y="6180137"/>
            <a:ext cx="1390650" cy="381000"/>
          </a:xfrm>
        </p:spPr>
        <p:txBody>
          <a:bodyPr/>
          <a:lstStyle/>
          <a:p>
            <a:r>
              <a:rPr lang="en-US" dirty="0"/>
              <a:t>Figure 12.10</a:t>
            </a:r>
          </a:p>
        </p:txBody>
      </p:sp>
      <p:sp>
        <p:nvSpPr>
          <p:cNvPr id="12" name="TextBox 15"/>
          <p:cNvSpPr txBox="1">
            <a:spLocks noChangeArrowheads="1"/>
          </p:cNvSpPr>
          <p:nvPr/>
        </p:nvSpPr>
        <p:spPr bwMode="auto">
          <a:xfrm>
            <a:off x="454024" y="703501"/>
            <a:ext cx="3508376" cy="5816977"/>
          </a:xfrm>
          <a:prstGeom prst="rect">
            <a:avLst/>
          </a:prstGeom>
          <a:noFill/>
          <a:ln w="9525">
            <a:noFill/>
            <a:miter lim="800000"/>
            <a:headEnd/>
            <a:tailEnd/>
          </a:ln>
        </p:spPr>
        <p:txBody>
          <a:bodyPr wrap="square">
            <a:spAutoFit/>
          </a:bodyPr>
          <a:lstStyle/>
          <a:p>
            <a:pPr>
              <a:spcBef>
                <a:spcPts val="600"/>
              </a:spcBef>
              <a:spcAft>
                <a:spcPts val="0"/>
              </a:spcAft>
            </a:pPr>
            <a:r>
              <a:rPr lang="en-US" sz="2200" b="0" dirty="0"/>
              <a:t>In this economy, macroeconomic equilibrium occurs</a:t>
            </a:r>
            <a:br>
              <a:rPr lang="en-US" sz="2200" b="0" dirty="0"/>
            </a:br>
            <a:r>
              <a:rPr lang="en-US" sz="2200" b="0" dirty="0"/>
              <a:t>at $10 trillion.</a:t>
            </a:r>
          </a:p>
          <a:p>
            <a:pPr>
              <a:spcBef>
                <a:spcPts val="600"/>
              </a:spcBef>
              <a:spcAft>
                <a:spcPts val="0"/>
              </a:spcAft>
            </a:pPr>
            <a:r>
              <a:rPr lang="en-US" sz="2200" b="0" dirty="0"/>
              <a:t>What if real GDP were lower, say $8 trillion?</a:t>
            </a:r>
          </a:p>
          <a:p>
            <a:pPr marL="342900" indent="-342900">
              <a:spcBef>
                <a:spcPts val="600"/>
              </a:spcBef>
              <a:spcAft>
                <a:spcPts val="0"/>
              </a:spcAft>
              <a:buFont typeface="Arial" panose="020B0604020202020204" pitchFamily="34" charset="0"/>
              <a:buChar char="•"/>
            </a:pPr>
            <a:r>
              <a:rPr lang="en-US" sz="2200" b="0" dirty="0"/>
              <a:t>Aggregate expenditure would be higher than GDP, so inventories would fall.</a:t>
            </a:r>
          </a:p>
          <a:p>
            <a:pPr marL="342900" indent="-342900">
              <a:spcBef>
                <a:spcPts val="600"/>
              </a:spcBef>
              <a:spcAft>
                <a:spcPts val="0"/>
              </a:spcAft>
              <a:buFont typeface="Arial" panose="020B0604020202020204" pitchFamily="34" charset="0"/>
              <a:buChar char="•"/>
            </a:pPr>
            <a:r>
              <a:rPr lang="en-US" sz="2200" b="0" dirty="0"/>
              <a:t>This would signal firms to increase production, increasing GDP.</a:t>
            </a:r>
          </a:p>
          <a:p>
            <a:pPr>
              <a:spcBef>
                <a:spcPts val="600"/>
              </a:spcBef>
              <a:spcAft>
                <a:spcPts val="0"/>
              </a:spcAft>
            </a:pPr>
            <a:r>
              <a:rPr lang="en-US" sz="2200" b="0" dirty="0"/>
              <a:t>The reverse would occur if real GDP were </a:t>
            </a:r>
            <a:r>
              <a:rPr lang="en-US" sz="2200" b="0" i="1" dirty="0"/>
              <a:t>above</a:t>
            </a:r>
            <a:r>
              <a:rPr lang="en-US" sz="2200" b="0" dirty="0"/>
              <a:t> $10 trillion.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pic>
        <p:nvPicPr>
          <p:cNvPr id="25" name="Imagen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00400" y="783519"/>
            <a:ext cx="5791200" cy="5464881"/>
          </a:xfrm>
          <a:prstGeom prst="rect">
            <a:avLst/>
          </a:prstGeom>
        </p:spPr>
      </p:pic>
    </p:spTree>
    <p:extLst>
      <p:ext uri="{BB962C8B-B14F-4D97-AF65-F5344CB8AC3E}">
        <p14:creationId xmlns:p14="http://schemas.microsoft.com/office/powerpoint/2010/main" val="22414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75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75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750"/>
                                        <p:tgtEl>
                                          <p:spTgt spid="1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750"/>
                                        <p:tgtEl>
                                          <p:spTgt spid="17"/>
                                        </p:tgtEl>
                                      </p:cBhvr>
                                    </p:animEffect>
                                  </p:childTnLst>
                                </p:cTn>
                              </p:par>
                              <p:par>
                                <p:cTn id="29" presetID="22" presetClass="entr" presetSubtype="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75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wipe(left)">
                                      <p:cBhvr>
                                        <p:cTn id="36" dur="500"/>
                                        <p:tgtEl>
                                          <p:spTgt spid="12">
                                            <p:txEl>
                                              <p:pRg st="1" end="1"/>
                                            </p:txEl>
                                          </p:spTgt>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750"/>
                                        <p:tgtEl>
                                          <p:spTgt spid="18"/>
                                        </p:tgtEl>
                                      </p:cBhvr>
                                    </p:animEffect>
                                  </p:childTnLst>
                                </p:cTn>
                              </p:par>
                            </p:childTnLst>
                          </p:cTn>
                        </p:par>
                        <p:par>
                          <p:cTn id="41" fill="hold">
                            <p:stCondLst>
                              <p:cond delay="1250"/>
                            </p:stCondLst>
                            <p:childTnLst>
                              <p:par>
                                <p:cTn id="42" presetID="22" presetClass="entr" presetSubtype="8" fill="hold" grpId="0" nodeType="afterEffect">
                                  <p:stCondLst>
                                    <p:cond delay="0"/>
                                  </p:stCondLst>
                                  <p:childTnLst>
                                    <p:set>
                                      <p:cBhvr>
                                        <p:cTn id="43" dur="1" fill="hold">
                                          <p:stCondLst>
                                            <p:cond delay="0"/>
                                          </p:stCondLst>
                                        </p:cTn>
                                        <p:tgtEl>
                                          <p:spTgt spid="12">
                                            <p:txEl>
                                              <p:pRg st="2" end="2"/>
                                            </p:txEl>
                                          </p:spTgt>
                                        </p:tgtEl>
                                        <p:attrNameLst>
                                          <p:attrName>style.visibility</p:attrName>
                                        </p:attrNameLst>
                                      </p:cBhvr>
                                      <p:to>
                                        <p:strVal val="visible"/>
                                      </p:to>
                                    </p:set>
                                    <p:animEffect transition="in" filter="wipe(left)">
                                      <p:cBhvr>
                                        <p:cTn id="44" dur="500"/>
                                        <p:tgtEl>
                                          <p:spTgt spid="12">
                                            <p:txEl>
                                              <p:pRg st="2" end="2"/>
                                            </p:txEl>
                                          </p:spTgt>
                                        </p:tgtEl>
                                      </p:cBhvr>
                                    </p:animEffect>
                                  </p:childTnLst>
                                </p:cTn>
                              </p:par>
                            </p:childTnLst>
                          </p:cTn>
                        </p:par>
                        <p:par>
                          <p:cTn id="45" fill="hold">
                            <p:stCondLst>
                              <p:cond delay="175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750"/>
                                        <p:tgtEl>
                                          <p:spTgt spid="19"/>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wipe(left)">
                                      <p:cBhvr>
                                        <p:cTn id="52" dur="500"/>
                                        <p:tgtEl>
                                          <p:spTgt spid="12">
                                            <p:txEl>
                                              <p:pRg st="3" end="3"/>
                                            </p:txEl>
                                          </p:spTgt>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75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animEffect transition="in" filter="wipe(left)">
                                      <p:cBhvr>
                                        <p:cTn id="61" dur="500"/>
                                        <p:tgtEl>
                                          <p:spTgt spid="12">
                                            <p:txEl>
                                              <p:pRg st="4" end="4"/>
                                            </p:txEl>
                                          </p:spTgt>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750"/>
                                        <p:tgtEl>
                                          <p:spTgt spid="22"/>
                                        </p:tgtEl>
                                      </p:cBhvr>
                                    </p:animEffect>
                                  </p:childTnLst>
                                </p:cTn>
                              </p:par>
                            </p:childTnLst>
                          </p:cTn>
                        </p:par>
                        <p:par>
                          <p:cTn id="66" fill="hold">
                            <p:stCondLst>
                              <p:cond delay="1250"/>
                            </p:stCondLst>
                            <p:childTnLst>
                              <p:par>
                                <p:cTn id="67" presetID="22" presetClass="entr" presetSubtype="4"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750"/>
                                        <p:tgtEl>
                                          <p:spTgt spid="23"/>
                                        </p:tgtEl>
                                      </p:cBhvr>
                                    </p:animEffect>
                                  </p:childTnLst>
                                </p:cTn>
                              </p:par>
                            </p:childTnLst>
                          </p:cTn>
                        </p:par>
                        <p:par>
                          <p:cTn id="70" fill="hold">
                            <p:stCondLst>
                              <p:cond delay="2000"/>
                            </p:stCondLst>
                            <p:childTnLst>
                              <p:par>
                                <p:cTn id="71" presetID="22" presetClass="entr" presetSubtype="2"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right)">
                                      <p:cBhvr>
                                        <p:cTn id="7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Recession on the 45°-line diagram</a:t>
            </a:r>
          </a:p>
        </p:txBody>
      </p:sp>
      <p:sp>
        <p:nvSpPr>
          <p:cNvPr id="4" name="Text Placeholder 3"/>
          <p:cNvSpPr>
            <a:spLocks noGrp="1"/>
          </p:cNvSpPr>
          <p:nvPr>
            <p:ph type="body" sz="quarter" idx="12"/>
          </p:nvPr>
        </p:nvSpPr>
        <p:spPr>
          <a:xfrm>
            <a:off x="6396037" y="6027737"/>
            <a:ext cx="2290763" cy="449263"/>
          </a:xfrm>
        </p:spPr>
        <p:txBody>
          <a:bodyPr/>
          <a:lstStyle/>
          <a:p>
            <a:r>
              <a:rPr lang="en-US" dirty="0"/>
              <a:t>Showing a recession on the 45°-line diagram</a:t>
            </a:r>
          </a:p>
        </p:txBody>
      </p:sp>
      <p:sp>
        <p:nvSpPr>
          <p:cNvPr id="5" name="Text Placeholder 4"/>
          <p:cNvSpPr>
            <a:spLocks noGrp="1"/>
          </p:cNvSpPr>
          <p:nvPr>
            <p:ph type="body" sz="quarter" idx="13"/>
          </p:nvPr>
        </p:nvSpPr>
        <p:spPr>
          <a:xfrm>
            <a:off x="5024437" y="6027737"/>
            <a:ext cx="1390650" cy="381000"/>
          </a:xfrm>
        </p:spPr>
        <p:txBody>
          <a:bodyPr/>
          <a:lstStyle/>
          <a:p>
            <a:r>
              <a:rPr lang="en-US" dirty="0"/>
              <a:t>Figure 12.11</a:t>
            </a:r>
          </a:p>
        </p:txBody>
      </p:sp>
      <p:sp>
        <p:nvSpPr>
          <p:cNvPr id="12" name="TextBox 11"/>
          <p:cNvSpPr txBox="1"/>
          <p:nvPr/>
        </p:nvSpPr>
        <p:spPr>
          <a:xfrm>
            <a:off x="228600" y="838200"/>
            <a:ext cx="4495800" cy="5740033"/>
          </a:xfrm>
          <a:prstGeom prst="rect">
            <a:avLst/>
          </a:prstGeom>
          <a:noFill/>
        </p:spPr>
        <p:txBody>
          <a:bodyPr wrap="square">
            <a:spAutoFit/>
          </a:bodyPr>
          <a:lstStyle/>
          <a:p>
            <a:pPr>
              <a:spcBef>
                <a:spcPts val="600"/>
              </a:spcBef>
              <a:spcAft>
                <a:spcPts val="0"/>
              </a:spcAft>
              <a:defRPr/>
            </a:pPr>
            <a:r>
              <a:rPr lang="en-US" sz="2200" dirty="0"/>
              <a:t>Macroeconomic equilibrium</a:t>
            </a:r>
            <a:br>
              <a:rPr lang="en-US" sz="2200" dirty="0"/>
            </a:br>
            <a:r>
              <a:rPr lang="en-US" sz="2200" dirty="0"/>
              <a:t>can occur anywhere on the</a:t>
            </a:r>
            <a:br>
              <a:rPr lang="en-US" sz="2200" dirty="0"/>
            </a:br>
            <a:r>
              <a:rPr lang="en-US" sz="2200" dirty="0"/>
              <a:t>45° line. Ideally, we would like</a:t>
            </a:r>
            <a:br>
              <a:rPr lang="en-US" sz="2200" dirty="0"/>
            </a:br>
            <a:r>
              <a:rPr lang="en-US" sz="2200" dirty="0"/>
              <a:t>it to occur at the level of </a:t>
            </a:r>
            <a:br>
              <a:rPr lang="en-US" sz="2200" i="1" dirty="0"/>
            </a:br>
            <a:r>
              <a:rPr lang="en-US" sz="2200" i="1" dirty="0"/>
              <a:t>potential GDP.</a:t>
            </a:r>
            <a:endParaRPr lang="en-US" sz="2200" dirty="0"/>
          </a:p>
          <a:p>
            <a:pPr>
              <a:spcBef>
                <a:spcPts val="600"/>
              </a:spcBef>
              <a:spcAft>
                <a:spcPts val="0"/>
              </a:spcAft>
              <a:defRPr/>
            </a:pPr>
            <a:r>
              <a:rPr lang="en-US" sz="2200" b="0" dirty="0"/>
              <a:t>If equilibrium occurs at this level, unemployment will be low—at the </a:t>
            </a:r>
            <a:r>
              <a:rPr lang="en-US" sz="2200" b="0" i="1" dirty="0"/>
              <a:t>natural rate of unemployment</a:t>
            </a:r>
            <a:r>
              <a:rPr lang="en-US" sz="2200" b="0" dirty="0"/>
              <a:t>, or the </a:t>
            </a:r>
            <a:r>
              <a:rPr lang="en-US" sz="2200" b="0" i="1" dirty="0"/>
              <a:t>full employment</a:t>
            </a:r>
            <a:r>
              <a:rPr lang="en-US" sz="2200" b="0" dirty="0"/>
              <a:t> level.</a:t>
            </a:r>
          </a:p>
          <a:p>
            <a:pPr>
              <a:spcBef>
                <a:spcPts val="600"/>
              </a:spcBef>
              <a:spcAft>
                <a:spcPts val="0"/>
              </a:spcAft>
              <a:defRPr/>
            </a:pPr>
            <a:r>
              <a:rPr lang="en-US" sz="2200" b="0" dirty="0"/>
              <a:t>But for various reasons, this might not occur; for example, maybe firms are pessimistic, and reduce investment spending.</a:t>
            </a:r>
          </a:p>
          <a:p>
            <a:pPr marL="342900" indent="-342900">
              <a:spcBef>
                <a:spcPts val="600"/>
              </a:spcBef>
              <a:spcAft>
                <a:spcPts val="0"/>
              </a:spcAft>
              <a:buFont typeface="Arial" panose="020B0604020202020204" pitchFamily="34" charset="0"/>
              <a:buChar char="•"/>
              <a:defRPr/>
            </a:pPr>
            <a:r>
              <a:rPr lang="en-US" sz="2200" b="0" dirty="0"/>
              <a:t>Then the equilibrium will occur </a:t>
            </a:r>
            <a:r>
              <a:rPr lang="en-US" sz="2200" b="0" i="1" dirty="0"/>
              <a:t>below</a:t>
            </a:r>
            <a:r>
              <a:rPr lang="en-US" sz="2200" b="0" dirty="0"/>
              <a:t> potential GDP—a recession.</a:t>
            </a:r>
          </a:p>
        </p:txBody>
      </p:sp>
      <p:pic>
        <p:nvPicPr>
          <p:cNvPr id="24"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45341" y="1066800"/>
            <a:ext cx="4641459" cy="4648200"/>
          </a:xfrm>
          <a:prstGeom prst="rect">
            <a:avLst/>
          </a:prstGeom>
        </p:spPr>
      </p:pic>
    </p:spTree>
    <p:extLst>
      <p:ext uri="{BB962C8B-B14F-4D97-AF65-F5344CB8AC3E}">
        <p14:creationId xmlns:p14="http://schemas.microsoft.com/office/powerpoint/2010/main" val="31238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750"/>
                                        <p:tgtEl>
                                          <p:spTgt spid="24"/>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75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par>
                          <p:cTn id="18" fill="hold">
                            <p:stCondLst>
                              <p:cond delay="125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75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750"/>
                                        <p:tgtEl>
                                          <p:spTgt spid="16"/>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75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wipe(left)">
                                      <p:cBhvr>
                                        <p:cTn id="35" dur="5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wipe(left)">
                                      <p:cBhvr>
                                        <p:cTn id="40" dur="500"/>
                                        <p:tgtEl>
                                          <p:spTgt spid="12">
                                            <p:txEl>
                                              <p:pRg st="2" end="2"/>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750"/>
                                        <p:tgtEl>
                                          <p:spTgt spid="18"/>
                                        </p:tgtEl>
                                      </p:cBhvr>
                                    </p:animEffect>
                                  </p:childTnLst>
                                </p:cTn>
                              </p:par>
                              <p:par>
                                <p:cTn id="48" presetID="22" presetClass="entr" presetSubtype="8"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750"/>
                                        <p:tgtEl>
                                          <p:spTgt spid="19"/>
                                        </p:tgtEl>
                                      </p:cBhvr>
                                    </p:animEffect>
                                  </p:childTnLst>
                                </p:cTn>
                              </p:par>
                              <p:par>
                                <p:cTn id="51" presetID="22" presetClass="entr" presetSubtype="1"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750"/>
                                        <p:tgtEl>
                                          <p:spTgt spid="22"/>
                                        </p:tgtEl>
                                      </p:cBhvr>
                                    </p:animEffect>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750"/>
                                        <p:tgtEl>
                                          <p:spTgt spid="23"/>
                                        </p:tgtEl>
                                      </p:cBhvr>
                                    </p:animEffect>
                                  </p:childTnLst>
                                </p:cTn>
                              </p:par>
                            </p:childTnLst>
                          </p:cTn>
                        </p:par>
                        <p:par>
                          <p:cTn id="57" fill="hold">
                            <p:stCondLst>
                              <p:cond delay="1250"/>
                            </p:stCondLst>
                            <p:childTnLst>
                              <p:par>
                                <p:cTn id="58" presetID="22" presetClass="entr" presetSubtype="8" fill="hold" grpId="0" nodeType="afterEffect">
                                  <p:stCondLst>
                                    <p:cond delay="0"/>
                                  </p:stCondLst>
                                  <p:childTnLst>
                                    <p:set>
                                      <p:cBhvr>
                                        <p:cTn id="59" dur="1" fill="hold">
                                          <p:stCondLst>
                                            <p:cond delay="0"/>
                                          </p:stCondLst>
                                        </p:cTn>
                                        <p:tgtEl>
                                          <p:spTgt spid="12">
                                            <p:txEl>
                                              <p:pRg st="3" end="3"/>
                                            </p:txEl>
                                          </p:spTgt>
                                        </p:tgtEl>
                                        <p:attrNameLst>
                                          <p:attrName>style.visibility</p:attrName>
                                        </p:attrNameLst>
                                      </p:cBhvr>
                                      <p:to>
                                        <p:strVal val="visible"/>
                                      </p:to>
                                    </p:set>
                                    <p:animEffect transition="in" filter="wipe(left)">
                                      <p:cBhvr>
                                        <p:cTn id="6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important role of inventories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Inventories play a critical role in this model of the economy.</a:t>
            </a:r>
          </a:p>
          <a:p>
            <a:pPr>
              <a:spcBef>
                <a:spcPts val="0"/>
              </a:spcBef>
              <a:spcAft>
                <a:spcPts val="1200"/>
              </a:spcAft>
              <a:defRPr/>
            </a:pPr>
            <a:r>
              <a:rPr lang="en-US" dirty="0"/>
              <a:t>When planned aggregate expenditure is less than real GDP, firms will experience unplanned increases in inventories.</a:t>
            </a:r>
          </a:p>
          <a:p>
            <a:pPr>
              <a:spcBef>
                <a:spcPts val="0"/>
              </a:spcBef>
              <a:spcAft>
                <a:spcPts val="1200"/>
              </a:spcAft>
              <a:defRPr/>
            </a:pPr>
            <a:r>
              <a:rPr lang="en-US" dirty="0"/>
              <a:t>Then even if spending returns to normal levels, firms have excess inventories to sell; and they will do this instead of increasing production to normal levels.</a:t>
            </a:r>
          </a:p>
          <a:p>
            <a:pPr>
              <a:spcBef>
                <a:spcPts val="0"/>
              </a:spcBef>
              <a:spcAft>
                <a:spcPts val="1200"/>
              </a:spcAft>
              <a:defRPr/>
            </a:pPr>
            <a:r>
              <a:rPr lang="en-US" i="1" dirty="0"/>
              <a:t>Example: In 2009, the “Great Recession” was about to end. But real GDP fell sharply in the first quarter of 2009—at a 6.7% annualized rate.</a:t>
            </a:r>
          </a:p>
          <a:p>
            <a:pPr>
              <a:spcBef>
                <a:spcPts val="0"/>
              </a:spcBef>
              <a:spcAft>
                <a:spcPts val="1200"/>
              </a:spcAft>
              <a:defRPr/>
            </a:pPr>
            <a:r>
              <a:rPr lang="en-US" i="1" dirty="0"/>
              <a:t>Economists estimate that almost half of this decline was due to firms cutting production as they sold off their unintended accumulation of inventories.</a:t>
            </a:r>
            <a:endParaRPr lang="en-US" dirty="0"/>
          </a:p>
        </p:txBody>
      </p:sp>
    </p:spTree>
    <p:extLst>
      <p:ext uri="{BB962C8B-B14F-4D97-AF65-F5344CB8AC3E}">
        <p14:creationId xmlns:p14="http://schemas.microsoft.com/office/powerpoint/2010/main" val="8135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 numerical example of macroeconomic equilibrium</a:t>
            </a:r>
          </a:p>
        </p:txBody>
      </p:sp>
      <p:sp>
        <p:nvSpPr>
          <p:cNvPr id="6" name="TextBox 5"/>
          <p:cNvSpPr txBox="1"/>
          <p:nvPr/>
        </p:nvSpPr>
        <p:spPr>
          <a:xfrm>
            <a:off x="452438" y="839788"/>
            <a:ext cx="8247062" cy="769441"/>
          </a:xfrm>
          <a:prstGeom prst="rect">
            <a:avLst/>
          </a:prstGeom>
          <a:noFill/>
        </p:spPr>
        <p:txBody>
          <a:bodyPr wrap="square">
            <a:spAutoFit/>
          </a:bodyPr>
          <a:lstStyle/>
          <a:p>
            <a:pPr>
              <a:spcBef>
                <a:spcPts val="0"/>
              </a:spcBef>
              <a:spcAft>
                <a:spcPts val="1200"/>
              </a:spcAft>
              <a:defRPr/>
            </a:pPr>
            <a:r>
              <a:rPr lang="en-US" sz="2200" b="0" dirty="0"/>
              <a:t>The table below shows several hypothetical combinations of real GDP and planned aggregate expenditure.</a:t>
            </a:r>
          </a:p>
        </p:txBody>
      </p:sp>
      <p:sp>
        <p:nvSpPr>
          <p:cNvPr id="4" name="Text Placeholder 3"/>
          <p:cNvSpPr>
            <a:spLocks noGrp="1"/>
          </p:cNvSpPr>
          <p:nvPr>
            <p:ph type="body" sz="quarter" idx="12"/>
          </p:nvPr>
        </p:nvSpPr>
        <p:spPr>
          <a:xfrm>
            <a:off x="5295900" y="4267200"/>
            <a:ext cx="2781300" cy="449263"/>
          </a:xfrm>
        </p:spPr>
        <p:txBody>
          <a:bodyPr/>
          <a:lstStyle/>
          <a:p>
            <a:r>
              <a:rPr lang="en-US" dirty="0"/>
              <a:t>Macroeconomic equilibrium</a:t>
            </a:r>
          </a:p>
        </p:txBody>
      </p:sp>
      <p:sp>
        <p:nvSpPr>
          <p:cNvPr id="5" name="Text Placeholder 4"/>
          <p:cNvSpPr>
            <a:spLocks noGrp="1"/>
          </p:cNvSpPr>
          <p:nvPr>
            <p:ph type="body" sz="quarter" idx="13"/>
          </p:nvPr>
        </p:nvSpPr>
        <p:spPr>
          <a:xfrm>
            <a:off x="3962400" y="4267200"/>
            <a:ext cx="1352550" cy="381000"/>
          </a:xfrm>
        </p:spPr>
        <p:txBody>
          <a:bodyPr/>
          <a:lstStyle/>
          <a:p>
            <a:r>
              <a:rPr lang="en-US" dirty="0"/>
              <a:t>Table 12.3</a:t>
            </a:r>
          </a:p>
        </p:txBody>
      </p:sp>
      <p:graphicFrame>
        <p:nvGraphicFramePr>
          <p:cNvPr id="7" name="Group 150"/>
          <p:cNvGraphicFramePr>
            <a:graphicFrameLocks noGrp="1"/>
          </p:cNvGraphicFramePr>
          <p:nvPr>
            <p:extLst>
              <p:ext uri="{D42A27DB-BD31-4B8C-83A1-F6EECF244321}">
                <p14:modId xmlns:p14="http://schemas.microsoft.com/office/powerpoint/2010/main" val="1451283255"/>
              </p:ext>
            </p:extLst>
          </p:nvPr>
        </p:nvGraphicFramePr>
        <p:xfrm>
          <a:off x="212613" y="1447800"/>
          <a:ext cx="8726712" cy="2990965"/>
        </p:xfrm>
        <a:graphic>
          <a:graphicData uri="http://schemas.openxmlformats.org/drawingml/2006/table">
            <a:tbl>
              <a:tblPr/>
              <a:tblGrid>
                <a:gridCol w="734022">
                  <a:extLst>
                    <a:ext uri="{9D8B030D-6E8A-4147-A177-3AD203B41FA5}">
                      <a16:colId xmlns:a16="http://schemas.microsoft.com/office/drawing/2014/main" val="20000"/>
                    </a:ext>
                  </a:extLst>
                </a:gridCol>
                <a:gridCol w="1304929">
                  <a:extLst>
                    <a:ext uri="{9D8B030D-6E8A-4147-A177-3AD203B41FA5}">
                      <a16:colId xmlns:a16="http://schemas.microsoft.com/office/drawing/2014/main" val="20001"/>
                    </a:ext>
                  </a:extLst>
                </a:gridCol>
                <a:gridCol w="1141813">
                  <a:extLst>
                    <a:ext uri="{9D8B030D-6E8A-4147-A177-3AD203B41FA5}">
                      <a16:colId xmlns:a16="http://schemas.microsoft.com/office/drawing/2014/main" val="20002"/>
                    </a:ext>
                  </a:extLst>
                </a:gridCol>
                <a:gridCol w="1223371">
                  <a:extLst>
                    <a:ext uri="{9D8B030D-6E8A-4147-A177-3AD203B41FA5}">
                      <a16:colId xmlns:a16="http://schemas.microsoft.com/office/drawing/2014/main" val="20003"/>
                    </a:ext>
                  </a:extLst>
                </a:gridCol>
                <a:gridCol w="897138">
                  <a:extLst>
                    <a:ext uri="{9D8B030D-6E8A-4147-A177-3AD203B41FA5}">
                      <a16:colId xmlns:a16="http://schemas.microsoft.com/office/drawing/2014/main" val="20004"/>
                    </a:ext>
                  </a:extLst>
                </a:gridCol>
                <a:gridCol w="1304929">
                  <a:extLst>
                    <a:ext uri="{9D8B030D-6E8A-4147-A177-3AD203B41FA5}">
                      <a16:colId xmlns:a16="http://schemas.microsoft.com/office/drawing/2014/main" val="20005"/>
                    </a:ext>
                  </a:extLst>
                </a:gridCol>
                <a:gridCol w="1128097">
                  <a:extLst>
                    <a:ext uri="{9D8B030D-6E8A-4147-A177-3AD203B41FA5}">
                      <a16:colId xmlns:a16="http://schemas.microsoft.com/office/drawing/2014/main" val="20006"/>
                    </a:ext>
                  </a:extLst>
                </a:gridCol>
                <a:gridCol w="992413">
                  <a:extLst>
                    <a:ext uri="{9D8B030D-6E8A-4147-A177-3AD203B41FA5}">
                      <a16:colId xmlns:a16="http://schemas.microsoft.com/office/drawing/2014/main" val="20007"/>
                    </a:ext>
                  </a:extLst>
                </a:gridCol>
              </a:tblGrid>
              <a:tr h="916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Real GDP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r>
                        <a:rPr kumimoji="0" lang="en-US" sz="1400" b="1" i="1" u="none" strike="noStrike" cap="none" normalizeH="0" baseline="0" dirty="0">
                          <a:ln>
                            <a:noFill/>
                          </a:ln>
                          <a:solidFill>
                            <a:srgbClr val="0066B3"/>
                          </a:solidFill>
                          <a:effectLst/>
                          <a:latin typeface="Arial" charset="0"/>
                          <a:cs typeface="Times New Roman" pitchFamily="18" charset="0"/>
                        </a:rPr>
                        <a:t>Y</a:t>
                      </a: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L="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Consumption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r>
                        <a:rPr kumimoji="0" lang="en-US" sz="1400" b="1" i="1" u="none" strike="noStrike" cap="none" normalizeH="0" baseline="0" dirty="0">
                          <a:ln>
                            <a:noFill/>
                          </a:ln>
                          <a:solidFill>
                            <a:srgbClr val="0066B3"/>
                          </a:solidFill>
                          <a:effectLst/>
                          <a:latin typeface="Arial" charset="0"/>
                          <a:cs typeface="Times New Roman" pitchFamily="18" charset="0"/>
                        </a:rPr>
                        <a:t>C</a:t>
                      </a: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Planned Investment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r>
                        <a:rPr kumimoji="0" lang="en-US" sz="1400" b="1" i="1" u="none" strike="noStrike" cap="none" normalizeH="0" baseline="0" dirty="0">
                          <a:ln>
                            <a:noFill/>
                          </a:ln>
                          <a:solidFill>
                            <a:srgbClr val="0066B3"/>
                          </a:solidFill>
                          <a:effectLst/>
                          <a:latin typeface="Arial" charset="0"/>
                          <a:cs typeface="Times New Roman" pitchFamily="18" charset="0"/>
                        </a:rPr>
                        <a:t>I</a:t>
                      </a: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Government Purchases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r>
                        <a:rPr kumimoji="0" lang="en-US" sz="1400" b="1" i="1" u="none" strike="noStrike" cap="none" normalizeH="0" baseline="0" dirty="0">
                          <a:ln>
                            <a:noFill/>
                          </a:ln>
                          <a:solidFill>
                            <a:srgbClr val="0066B3"/>
                          </a:solidFill>
                          <a:effectLst/>
                          <a:latin typeface="Arial" charset="0"/>
                          <a:cs typeface="Times New Roman" pitchFamily="18" charset="0"/>
                        </a:rPr>
                        <a:t>G</a:t>
                      </a: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Net Exports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r>
                        <a:rPr kumimoji="0" lang="en-US" sz="1400" b="1" i="1" u="none" strike="noStrike" cap="none" normalizeH="0" baseline="0" dirty="0">
                          <a:ln>
                            <a:noFill/>
                          </a:ln>
                          <a:solidFill>
                            <a:srgbClr val="0066B3"/>
                          </a:solidFill>
                          <a:effectLst/>
                          <a:latin typeface="Arial" charset="0"/>
                          <a:cs typeface="Times New Roman" pitchFamily="18" charset="0"/>
                        </a:rPr>
                        <a:t>NX</a:t>
                      </a: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Planned Aggregate Expenditure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r>
                        <a:rPr kumimoji="0" lang="en-US" sz="1400" b="1" i="1" u="none" strike="noStrike" cap="none" normalizeH="0" baseline="0" dirty="0">
                          <a:ln>
                            <a:noFill/>
                          </a:ln>
                          <a:solidFill>
                            <a:srgbClr val="0066B3"/>
                          </a:solidFill>
                          <a:effectLst/>
                          <a:latin typeface="Arial" charset="0"/>
                          <a:cs typeface="Times New Roman" pitchFamily="18" charset="0"/>
                        </a:rPr>
                        <a:t>AE</a:t>
                      </a: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Unplanned Change in Inventories</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Real GDP </a:t>
                      </a:r>
                      <a:br>
                        <a:rPr kumimoji="0" lang="en-US" sz="1400" b="1" i="0" u="none" strike="noStrike" cap="none" normalizeH="0" baseline="0" dirty="0">
                          <a:ln>
                            <a:noFill/>
                          </a:ln>
                          <a:solidFill>
                            <a:srgbClr val="0066B3"/>
                          </a:solidFill>
                          <a:effectLst/>
                          <a:latin typeface="Arial" charset="0"/>
                          <a:cs typeface="Times New Roman" pitchFamily="18" charset="0"/>
                        </a:rPr>
                      </a:br>
                      <a:r>
                        <a:rPr kumimoji="0" lang="en-US" sz="1400" b="1" i="0" u="none" strike="noStrike" cap="none" normalizeH="0" baseline="0" dirty="0">
                          <a:ln>
                            <a:noFill/>
                          </a:ln>
                          <a:solidFill>
                            <a:srgbClr val="0066B3"/>
                          </a:solidFill>
                          <a:effectLst/>
                          <a:latin typeface="Arial" charset="0"/>
                          <a:cs typeface="Times New Roman" pitchFamily="18" charset="0"/>
                        </a:rPr>
                        <a:t>Will …</a:t>
                      </a:r>
                      <a:endParaRPr kumimoji="0" lang="en-US" sz="1400" b="1" i="0" u="none" strike="noStrike" cap="none" normalizeH="0" baseline="0" dirty="0">
                        <a:ln>
                          <a:noFill/>
                        </a:ln>
                        <a:solidFill>
                          <a:srgbClr val="0066B3"/>
                        </a:solidFill>
                        <a:effectLst/>
                        <a:latin typeface="Arial" charset="0"/>
                      </a:endParaRPr>
                    </a:p>
                  </a:txBody>
                  <a:tcPr marL="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58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$8,000</a:t>
                      </a:r>
                      <a:endParaRPr kumimoji="0" lang="en-US" sz="1400" b="0" i="0" u="none" strike="noStrike" cap="none" normalizeH="0" baseline="0" dirty="0">
                        <a:ln>
                          <a:noFill/>
                        </a:ln>
                        <a:solidFill>
                          <a:schemeClr val="tx1"/>
                        </a:solidFill>
                        <a:effectLst/>
                        <a:latin typeface="Arial" charset="0"/>
                      </a:endParaRPr>
                    </a:p>
                  </a:txBody>
                  <a:tcPr marL="0" marR="137160"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$6,200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$1,500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 $500</a:t>
                      </a:r>
                    </a:p>
                  </a:txBody>
                  <a:tcPr marL="0" marR="27432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$8,700</a:t>
                      </a:r>
                      <a:endParaRPr kumimoji="0" lang="en-US" sz="1400" b="0" i="0" u="none" strike="noStrike" cap="none" normalizeH="0" baseline="0">
                        <a:ln>
                          <a:noFill/>
                        </a:ln>
                        <a:solidFill>
                          <a:schemeClr val="tx1"/>
                        </a:solidFill>
                        <a:effectLst/>
                        <a:latin typeface="Arial" charset="0"/>
                      </a:endParaRPr>
                    </a:p>
                  </a:txBody>
                  <a:tcPr marL="0" marR="41148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$700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increase</a:t>
                      </a:r>
                      <a:endParaRPr kumimoji="0" lang="en-US" sz="1400" b="0" i="0" u="none" strike="noStrike" cap="none" normalizeH="0" baseline="0" dirty="0">
                        <a:ln>
                          <a:noFill/>
                        </a:ln>
                        <a:solidFill>
                          <a:schemeClr val="tx1"/>
                        </a:solidFill>
                        <a:effectLst/>
                        <a:latin typeface="Arial" charset="0"/>
                      </a:endParaRPr>
                    </a:p>
                  </a:txBody>
                  <a:tcPr marL="0"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558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9,000</a:t>
                      </a:r>
                      <a:endParaRPr kumimoji="0" lang="en-US" sz="1400" b="0" i="0" u="none" strike="noStrike" cap="none" normalizeH="0" baseline="0">
                        <a:ln>
                          <a:noFill/>
                        </a:ln>
                        <a:solidFill>
                          <a:schemeClr val="tx1"/>
                        </a:solidFill>
                        <a:effectLst/>
                        <a:latin typeface="Arial" charset="0"/>
                      </a:endParaRPr>
                    </a:p>
                  </a:txBody>
                  <a:tcPr marL="0" marR="13716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6,850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1,500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500</a:t>
                      </a: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9,350</a:t>
                      </a:r>
                      <a:endParaRPr kumimoji="0" lang="en-US" sz="1400" b="0" i="0" u="none" strike="noStrike" cap="none" normalizeH="0" baseline="0">
                        <a:ln>
                          <a:noFill/>
                        </a:ln>
                        <a:solidFill>
                          <a:schemeClr val="tx1"/>
                        </a:solidFill>
                        <a:effectLst/>
                        <a:latin typeface="Arial" charset="0"/>
                      </a:endParaRPr>
                    </a:p>
                  </a:txBody>
                  <a:tcPr marL="0" marR="41148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a:t>
                      </a: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350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increase</a:t>
                      </a:r>
                      <a:endParaRPr kumimoji="0" lang="en-US" sz="1400" b="0" i="0" u="none" strike="noStrike" cap="none" normalizeH="0" baseline="0" dirty="0">
                        <a:ln>
                          <a:noFill/>
                        </a:ln>
                        <a:solidFill>
                          <a:schemeClr val="tx1"/>
                        </a:solidFill>
                        <a:effectLst/>
                        <a:latin typeface="Arial" charset="0"/>
                      </a:endParaRPr>
                    </a:p>
                  </a:txBody>
                  <a:tcPr marL="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93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10,000</a:t>
                      </a:r>
                      <a:endParaRPr kumimoji="0" lang="en-US" sz="1400" b="0" i="0" u="none" strike="noStrike" cap="none" normalizeH="0" baseline="0">
                        <a:ln>
                          <a:noFill/>
                        </a:ln>
                        <a:solidFill>
                          <a:schemeClr val="tx1"/>
                        </a:solidFill>
                        <a:effectLst/>
                        <a:latin typeface="Arial" charset="0"/>
                      </a:endParaRPr>
                    </a:p>
                  </a:txBody>
                  <a:tcPr marL="0" marR="13716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7,500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500</a:t>
                      </a: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10,000</a:t>
                      </a:r>
                      <a:endParaRPr kumimoji="0" lang="en-US" sz="1400" b="0" i="0" u="none" strike="noStrike" cap="none" normalizeH="0" baseline="0">
                        <a:ln>
                          <a:noFill/>
                        </a:ln>
                        <a:solidFill>
                          <a:schemeClr val="tx1"/>
                        </a:solidFill>
                        <a:effectLst/>
                        <a:latin typeface="Arial" charset="0"/>
                      </a:endParaRPr>
                    </a:p>
                  </a:txBody>
                  <a:tcPr marL="0" marR="41148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  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be in equilibrium</a:t>
                      </a:r>
                      <a:endParaRPr kumimoji="0" lang="en-US" sz="1400" b="0" i="0" u="none" strike="noStrike" cap="none" normalizeH="0" baseline="0" dirty="0">
                        <a:ln>
                          <a:noFill/>
                        </a:ln>
                        <a:solidFill>
                          <a:schemeClr val="tx1"/>
                        </a:solidFill>
                        <a:effectLst/>
                        <a:latin typeface="Arial" charset="0"/>
                      </a:endParaRPr>
                    </a:p>
                  </a:txBody>
                  <a:tcPr marL="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558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11,000</a:t>
                      </a:r>
                      <a:endParaRPr kumimoji="0" lang="en-US" sz="1400" b="0" i="0" u="none" strike="noStrike" cap="none" normalizeH="0" baseline="0" dirty="0">
                        <a:ln>
                          <a:noFill/>
                        </a:ln>
                        <a:solidFill>
                          <a:schemeClr val="tx1"/>
                        </a:solidFill>
                        <a:effectLst/>
                        <a:latin typeface="Arial" charset="0"/>
                      </a:endParaRPr>
                    </a:p>
                  </a:txBody>
                  <a:tcPr marL="0" marR="137160"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8,150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1,500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500</a:t>
                      </a: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10,650</a:t>
                      </a:r>
                      <a:endParaRPr kumimoji="0" lang="en-US" sz="1400" b="0" i="0" u="none" strike="noStrike" cap="none" normalizeH="0" baseline="0">
                        <a:ln>
                          <a:noFill/>
                        </a:ln>
                        <a:solidFill>
                          <a:schemeClr val="tx1"/>
                        </a:solidFill>
                        <a:effectLst/>
                        <a:latin typeface="Arial" charset="0"/>
                      </a:endParaRPr>
                    </a:p>
                  </a:txBody>
                  <a:tcPr marL="0" marR="41148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  +350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decrease</a:t>
                      </a:r>
                      <a:endParaRPr kumimoji="0" lang="en-US" sz="1400" b="0" i="0" u="none" strike="noStrike" cap="none" normalizeH="0" baseline="0" dirty="0">
                        <a:ln>
                          <a:noFill/>
                        </a:ln>
                        <a:solidFill>
                          <a:schemeClr val="tx1"/>
                        </a:solidFill>
                        <a:effectLst/>
                        <a:latin typeface="Arial" charset="0"/>
                      </a:endParaRPr>
                    </a:p>
                  </a:txBody>
                  <a:tcPr marL="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558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12,000</a:t>
                      </a:r>
                      <a:endParaRPr kumimoji="0" lang="en-US" sz="1400" b="0" i="0" u="none" strike="noStrike" cap="none" normalizeH="0" baseline="0" dirty="0">
                        <a:ln>
                          <a:noFill/>
                        </a:ln>
                        <a:solidFill>
                          <a:schemeClr val="tx1"/>
                        </a:solidFill>
                        <a:effectLst/>
                        <a:latin typeface="Arial" charset="0"/>
                      </a:endParaRPr>
                    </a:p>
                  </a:txBody>
                  <a:tcPr marL="0" marR="13716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8,800</a:t>
                      </a: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1,500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a:cs typeface="Arial"/>
                        </a:rPr>
                        <a:t>−</a:t>
                      </a:r>
                      <a:r>
                        <a:rPr kumimoji="0" lang="en-US" sz="1400" b="0" i="0" u="none" strike="noStrike" cap="none" normalizeH="0" baseline="0" dirty="0">
                          <a:ln>
                            <a:noFill/>
                          </a:ln>
                          <a:solidFill>
                            <a:schemeClr val="tx1"/>
                          </a:solidFill>
                          <a:effectLst/>
                          <a:latin typeface="Arial" charset="0"/>
                          <a:cs typeface="Times New Roman" pitchFamily="18" charset="0"/>
                        </a:rPr>
                        <a:t>500</a:t>
                      </a: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11,300</a:t>
                      </a:r>
                      <a:endParaRPr kumimoji="0" lang="en-US" sz="1400" b="0" i="0" u="none" strike="noStrike" cap="none" normalizeH="0" baseline="0" dirty="0">
                        <a:ln>
                          <a:noFill/>
                        </a:ln>
                        <a:solidFill>
                          <a:schemeClr val="tx1"/>
                        </a:solidFill>
                        <a:effectLst/>
                        <a:latin typeface="Arial" charset="0"/>
                      </a:endParaRPr>
                    </a:p>
                  </a:txBody>
                  <a:tcPr marL="0" marR="41148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  +700</a:t>
                      </a:r>
                      <a:endParaRPr kumimoji="0" lang="en-US" sz="1400" b="0" i="0" u="none" strike="noStrike" cap="none" normalizeH="0" baseline="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decrease</a:t>
                      </a:r>
                      <a:endParaRPr kumimoji="0" lang="en-US" sz="1400" b="0" i="0" u="none" strike="noStrike" cap="none" normalizeH="0" baseline="0" dirty="0">
                        <a:ln>
                          <a:noFill/>
                        </a:ln>
                        <a:solidFill>
                          <a:schemeClr val="tx1"/>
                        </a:solidFill>
                        <a:effectLst/>
                        <a:latin typeface="Arial" charset="0"/>
                      </a:endParaRPr>
                    </a:p>
                  </a:txBody>
                  <a:tcPr marL="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5585">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Arial" charset="0"/>
                        </a:rPr>
                        <a:t>Note:</a:t>
                      </a:r>
                      <a:r>
                        <a:rPr kumimoji="0" lang="en-US" sz="1200" b="0" i="0" u="none" strike="noStrike" cap="none" normalizeH="0" baseline="0" dirty="0">
                          <a:ln>
                            <a:noFill/>
                          </a:ln>
                          <a:solidFill>
                            <a:schemeClr val="tx1"/>
                          </a:solidFill>
                          <a:effectLst/>
                          <a:latin typeface="Arial" charset="0"/>
                        </a:rPr>
                        <a:t> The values are in billions of 2009 dollars</a:t>
                      </a:r>
                    </a:p>
                  </a:txBody>
                  <a:tcPr marL="0" marR="137160" anchor="b" horzOverflow="overflow">
                    <a:lnL cap="flat">
                      <a:noFill/>
                    </a:lnL>
                    <a:lnR>
                      <a:noFill/>
                    </a:lnR>
                    <a:lnT w="38100" cap="flat" cmpd="sng" algn="ctr">
                      <a:solidFill>
                        <a:srgbClr val="95B6DF"/>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41148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3657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 name="Rounded Rectangle 8"/>
          <p:cNvSpPr/>
          <p:nvPr/>
        </p:nvSpPr>
        <p:spPr bwMode="auto">
          <a:xfrm>
            <a:off x="101600" y="3048000"/>
            <a:ext cx="8940800" cy="482600"/>
          </a:xfrm>
          <a:prstGeom prst="roundRect">
            <a:avLst/>
          </a:prstGeom>
          <a:solidFill>
            <a:srgbClr val="0066B3">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10000"/>
              </a:spcBef>
              <a:spcAft>
                <a:spcPct val="1000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8" name="TextBox 7"/>
          <p:cNvSpPr txBox="1"/>
          <p:nvPr/>
        </p:nvSpPr>
        <p:spPr>
          <a:xfrm>
            <a:off x="414338" y="4713288"/>
            <a:ext cx="8501062" cy="1938992"/>
          </a:xfrm>
          <a:prstGeom prst="rect">
            <a:avLst/>
          </a:prstGeom>
          <a:noFill/>
        </p:spPr>
        <p:txBody>
          <a:bodyPr wrap="square">
            <a:spAutoFit/>
          </a:bodyPr>
          <a:lstStyle/>
          <a:p>
            <a:pPr>
              <a:spcBef>
                <a:spcPts val="0"/>
              </a:spcBef>
              <a:spcAft>
                <a:spcPts val="1200"/>
              </a:spcAft>
              <a:defRPr/>
            </a:pPr>
            <a:r>
              <a:rPr lang="en-US" sz="2200" b="0" dirty="0"/>
              <a:t>As real GDP changes, consumption changes but planned investment, government purchases, and net exports stay constant.</a:t>
            </a:r>
          </a:p>
          <a:p>
            <a:pPr>
              <a:spcBef>
                <a:spcPts val="0"/>
              </a:spcBef>
              <a:spcAft>
                <a:spcPts val="1200"/>
              </a:spcAft>
              <a:defRPr/>
            </a:pPr>
            <a:r>
              <a:rPr lang="en-US" sz="2200" b="0" dirty="0"/>
              <a:t>Macroeconomic equilibrium can occur only at $10,000 billion; otherwise, the unplanned change in inventories will cause firms to change production and hence real GDP will change.</a:t>
            </a:r>
          </a:p>
        </p:txBody>
      </p:sp>
    </p:spTree>
    <p:extLst>
      <p:ext uri="{BB962C8B-B14F-4D97-AF65-F5344CB8AC3E}">
        <p14:creationId xmlns:p14="http://schemas.microsoft.com/office/powerpoint/2010/main" val="14858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expenditure model</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In this chapter, we will build up a simple mathematical model of the economy known as the </a:t>
            </a:r>
            <a:r>
              <a:rPr lang="en-US" i="1" dirty="0"/>
              <a:t>aggregate expenditure model</a:t>
            </a:r>
            <a:r>
              <a:rPr lang="en-US" dirty="0"/>
              <a:t>.</a:t>
            </a:r>
          </a:p>
          <a:p>
            <a:pPr>
              <a:spcBef>
                <a:spcPts val="0"/>
              </a:spcBef>
              <a:spcAft>
                <a:spcPts val="1200"/>
              </a:spcAft>
              <a:defRPr/>
            </a:pPr>
            <a:r>
              <a:rPr lang="en-US" b="1" dirty="0"/>
              <a:t>Aggregate expenditure model</a:t>
            </a:r>
            <a:r>
              <a:rPr lang="en-US" dirty="0"/>
              <a:t>: A macroeconomic model that focuses on the short-run relationship between total spending and real GDP, assuming that the price level is constant.</a:t>
            </a:r>
          </a:p>
          <a:p>
            <a:pPr>
              <a:spcBef>
                <a:spcPts val="0"/>
              </a:spcBef>
              <a:spcAft>
                <a:spcPts val="1200"/>
              </a:spcAft>
              <a:defRPr/>
            </a:pPr>
            <a:endParaRPr lang="en-US" dirty="0"/>
          </a:p>
          <a:p>
            <a:pPr>
              <a:spcBef>
                <a:spcPts val="0"/>
              </a:spcBef>
              <a:spcAft>
                <a:spcPts val="1200"/>
              </a:spcAft>
              <a:defRPr/>
            </a:pPr>
            <a:r>
              <a:rPr lang="en-US" dirty="0"/>
              <a:t>This model will focus on short-run determination of total output in an economy.</a:t>
            </a:r>
          </a:p>
        </p:txBody>
      </p:sp>
    </p:spTree>
    <p:extLst>
      <p:ext uri="{BB962C8B-B14F-4D97-AF65-F5344CB8AC3E}">
        <p14:creationId xmlns:p14="http://schemas.microsoft.com/office/powerpoint/2010/main" val="171291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Multiplier Effect</a:t>
            </a:r>
          </a:p>
        </p:txBody>
      </p:sp>
      <p:sp>
        <p:nvSpPr>
          <p:cNvPr id="3" name="Content Placeholder 2"/>
          <p:cNvSpPr>
            <a:spLocks noGrp="1"/>
          </p:cNvSpPr>
          <p:nvPr>
            <p:ph sz="quarter" idx="10"/>
          </p:nvPr>
        </p:nvSpPr>
        <p:spPr/>
        <p:txBody>
          <a:bodyPr/>
          <a:lstStyle/>
          <a:p>
            <a:r>
              <a:rPr lang="en-US" dirty="0"/>
              <a:t>12.4</a:t>
            </a:r>
          </a:p>
        </p:txBody>
      </p:sp>
      <p:sp>
        <p:nvSpPr>
          <p:cNvPr id="4" name="Text Placeholder 3"/>
          <p:cNvSpPr>
            <a:spLocks noGrp="1"/>
          </p:cNvSpPr>
          <p:nvPr>
            <p:ph type="body" sz="quarter" idx="11"/>
          </p:nvPr>
        </p:nvSpPr>
        <p:spPr/>
        <p:txBody>
          <a:bodyPr/>
          <a:lstStyle/>
          <a:p>
            <a:r>
              <a:rPr lang="en-US" dirty="0"/>
              <a:t>Describe the multiplier effect and use the multiplier formula to calculate changes in equilibrium GDP.</a:t>
            </a:r>
          </a:p>
        </p:txBody>
      </p:sp>
    </p:spTree>
    <p:extLst>
      <p:ext uri="{BB962C8B-B14F-4D97-AF65-F5344CB8AC3E}">
        <p14:creationId xmlns:p14="http://schemas.microsoft.com/office/powerpoint/2010/main" val="323526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and induced expenditures</a:t>
            </a:r>
          </a:p>
        </p:txBody>
      </p:sp>
      <p:sp>
        <p:nvSpPr>
          <p:cNvPr id="4" name="Text Placeholder 3"/>
          <p:cNvSpPr>
            <a:spLocks noGrp="1"/>
          </p:cNvSpPr>
          <p:nvPr>
            <p:ph type="body" sz="quarter" idx="12"/>
          </p:nvPr>
        </p:nvSpPr>
        <p:spPr>
          <a:xfrm>
            <a:off x="5867400" y="6027737"/>
            <a:ext cx="2290763" cy="449263"/>
          </a:xfrm>
        </p:spPr>
        <p:txBody>
          <a:bodyPr/>
          <a:lstStyle/>
          <a:p>
            <a:r>
              <a:rPr lang="en-US" dirty="0"/>
              <a:t>The multiplier effect</a:t>
            </a:r>
          </a:p>
        </p:txBody>
      </p:sp>
      <p:sp>
        <p:nvSpPr>
          <p:cNvPr id="5" name="Text Placeholder 4"/>
          <p:cNvSpPr>
            <a:spLocks noGrp="1"/>
          </p:cNvSpPr>
          <p:nvPr>
            <p:ph type="body" sz="quarter" idx="13"/>
          </p:nvPr>
        </p:nvSpPr>
        <p:spPr>
          <a:xfrm>
            <a:off x="4419600" y="6027737"/>
            <a:ext cx="1466850" cy="381000"/>
          </a:xfrm>
        </p:spPr>
        <p:txBody>
          <a:bodyPr/>
          <a:lstStyle/>
          <a:p>
            <a:r>
              <a:rPr lang="en-US" dirty="0"/>
              <a:t>Figure 12.12</a:t>
            </a:r>
          </a:p>
        </p:txBody>
      </p:sp>
      <p:sp>
        <p:nvSpPr>
          <p:cNvPr id="13" name="TextBox 12"/>
          <p:cNvSpPr txBox="1"/>
          <p:nvPr/>
        </p:nvSpPr>
        <p:spPr>
          <a:xfrm>
            <a:off x="152400" y="838200"/>
            <a:ext cx="4495800" cy="5663089"/>
          </a:xfrm>
          <a:prstGeom prst="rect">
            <a:avLst/>
          </a:prstGeom>
          <a:noFill/>
        </p:spPr>
        <p:txBody>
          <a:bodyPr wrap="square">
            <a:spAutoFit/>
          </a:bodyPr>
          <a:lstStyle/>
          <a:p>
            <a:pPr>
              <a:spcBef>
                <a:spcPts val="600"/>
              </a:spcBef>
              <a:spcAft>
                <a:spcPts val="0"/>
              </a:spcAft>
              <a:defRPr/>
            </a:pPr>
            <a:r>
              <a:rPr lang="en-US" sz="2200" dirty="0"/>
              <a:t>You may have noticed that</a:t>
            </a:r>
            <a:br>
              <a:rPr lang="en-US" sz="2200" dirty="0"/>
            </a:br>
            <a:r>
              <a:rPr lang="en-US" sz="2200" dirty="0"/>
              <a:t>a small change in planned aggregate expenditure</a:t>
            </a:r>
            <a:br>
              <a:rPr lang="en-US" sz="2200" dirty="0"/>
            </a:br>
            <a:r>
              <a:rPr lang="en-US" sz="2200" dirty="0"/>
              <a:t>causes a larger change in equilibrium real GDP.</a:t>
            </a:r>
          </a:p>
          <a:p>
            <a:pPr>
              <a:spcBef>
                <a:spcPts val="600"/>
              </a:spcBef>
              <a:spcAft>
                <a:spcPts val="0"/>
              </a:spcAft>
              <a:defRPr/>
            </a:pPr>
            <a:r>
              <a:rPr lang="en-US" sz="2200" b="0" dirty="0"/>
              <a:t>In our model, planned investment, government purchases, and net exports are </a:t>
            </a:r>
            <a:r>
              <a:rPr lang="en-US" sz="2200" b="1" i="1" dirty="0"/>
              <a:t>autonomous expenditures</a:t>
            </a:r>
            <a:r>
              <a:rPr lang="en-US" sz="2200" b="0" dirty="0"/>
              <a:t>: their level does not depend on the level of GDP.</a:t>
            </a:r>
          </a:p>
          <a:p>
            <a:pPr marL="342900" indent="-342900">
              <a:spcBef>
                <a:spcPts val="600"/>
              </a:spcBef>
              <a:spcAft>
                <a:spcPts val="0"/>
              </a:spcAft>
              <a:buFont typeface="Arial" panose="020B0604020202020204" pitchFamily="34" charset="0"/>
              <a:buChar char="•"/>
              <a:defRPr/>
            </a:pPr>
            <a:r>
              <a:rPr lang="en-US" sz="2200" b="0" dirty="0"/>
              <a:t>But consumption has both an autonomous and </a:t>
            </a:r>
            <a:r>
              <a:rPr lang="en-US" sz="2200" b="0" i="1" dirty="0"/>
              <a:t>induced</a:t>
            </a:r>
            <a:r>
              <a:rPr lang="en-US" sz="2200" b="0" dirty="0"/>
              <a:t> effect. So its level </a:t>
            </a:r>
            <a:r>
              <a:rPr lang="en-US" sz="2200" b="0" i="1" dirty="0"/>
              <a:t>does</a:t>
            </a:r>
            <a:r>
              <a:rPr lang="en-US" sz="2200" b="0" dirty="0"/>
              <a:t> depend on the level of GDP, and this produces the upward-sloping AE line.</a:t>
            </a:r>
            <a:endParaRPr lang="en-US" sz="2200" dirty="0"/>
          </a:p>
        </p:txBody>
      </p:sp>
      <p:pic>
        <p:nvPicPr>
          <p:cNvPr id="25"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5823" y="1447801"/>
            <a:ext cx="5326145" cy="4572000"/>
          </a:xfrm>
          <a:prstGeom prst="rect">
            <a:avLst/>
          </a:prstGeom>
        </p:spPr>
      </p:pic>
    </p:spTree>
    <p:extLst>
      <p:ext uri="{BB962C8B-B14F-4D97-AF65-F5344CB8AC3E}">
        <p14:creationId xmlns:p14="http://schemas.microsoft.com/office/powerpoint/2010/main" val="26278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75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75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75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750"/>
                                        <p:tgtEl>
                                          <p:spTgt spid="17"/>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750"/>
                                        <p:tgtEl>
                                          <p:spTgt spid="18"/>
                                        </p:tgtEl>
                                      </p:cBhvr>
                                    </p:animEffect>
                                  </p:childTnLst>
                                </p:cTn>
                              </p:par>
                              <p:par>
                                <p:cTn id="37" presetID="22" presetClass="entr" presetSubtype="1"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Autonomous and induced expenditures—cont.</a:t>
            </a:r>
          </a:p>
        </p:txBody>
      </p:sp>
      <p:sp>
        <p:nvSpPr>
          <p:cNvPr id="4" name="Text Placeholder 3"/>
          <p:cNvSpPr>
            <a:spLocks noGrp="1"/>
          </p:cNvSpPr>
          <p:nvPr>
            <p:ph type="body" sz="quarter" idx="12"/>
          </p:nvPr>
        </p:nvSpPr>
        <p:spPr>
          <a:xfrm>
            <a:off x="5867400" y="6027737"/>
            <a:ext cx="2290763" cy="449263"/>
          </a:xfrm>
        </p:spPr>
        <p:txBody>
          <a:bodyPr/>
          <a:lstStyle/>
          <a:p>
            <a:r>
              <a:rPr lang="en-US" dirty="0"/>
              <a:t>The multiplier effect</a:t>
            </a:r>
          </a:p>
        </p:txBody>
      </p:sp>
      <p:sp>
        <p:nvSpPr>
          <p:cNvPr id="5" name="Text Placeholder 4"/>
          <p:cNvSpPr>
            <a:spLocks noGrp="1"/>
          </p:cNvSpPr>
          <p:nvPr>
            <p:ph type="body" sz="quarter" idx="13"/>
          </p:nvPr>
        </p:nvSpPr>
        <p:spPr>
          <a:xfrm>
            <a:off x="4419600" y="6027737"/>
            <a:ext cx="1466850" cy="381000"/>
          </a:xfrm>
        </p:spPr>
        <p:txBody>
          <a:bodyPr/>
          <a:lstStyle/>
          <a:p>
            <a:r>
              <a:rPr lang="en-US" dirty="0"/>
              <a:t>Figure 12.12</a:t>
            </a:r>
          </a:p>
        </p:txBody>
      </p:sp>
      <p:sp>
        <p:nvSpPr>
          <p:cNvPr id="25" name="TextBox 24"/>
          <p:cNvSpPr txBox="1"/>
          <p:nvPr/>
        </p:nvSpPr>
        <p:spPr>
          <a:xfrm>
            <a:off x="150813" y="848537"/>
            <a:ext cx="3611562" cy="5478423"/>
          </a:xfrm>
          <a:prstGeom prst="rect">
            <a:avLst/>
          </a:prstGeom>
          <a:noFill/>
        </p:spPr>
        <p:txBody>
          <a:bodyPr wrap="square">
            <a:spAutoFit/>
          </a:bodyPr>
          <a:lstStyle/>
          <a:p>
            <a:pPr>
              <a:spcBef>
                <a:spcPts val="0"/>
              </a:spcBef>
              <a:spcAft>
                <a:spcPts val="1200"/>
              </a:spcAft>
              <a:defRPr/>
            </a:pPr>
            <a:r>
              <a:rPr lang="en-US" sz="2200" dirty="0"/>
              <a:t>An increase in an autonomous expenditure shifts the aggregate expenditure line upward.</a:t>
            </a:r>
          </a:p>
          <a:p>
            <a:pPr>
              <a:spcBef>
                <a:spcPts val="0"/>
              </a:spcBef>
              <a:spcAft>
                <a:spcPts val="1200"/>
              </a:spcAft>
              <a:defRPr/>
            </a:pPr>
            <a:r>
              <a:rPr lang="en-US" sz="2200" b="0" dirty="0"/>
              <a:t>When this happens, real GDP increases by </a:t>
            </a:r>
            <a:r>
              <a:rPr lang="en-US" sz="2200" b="0" i="1" dirty="0"/>
              <a:t>more</a:t>
            </a:r>
            <a:r>
              <a:rPr lang="en-US" sz="2200" b="0" dirty="0"/>
              <a:t> than the change in autonomous expenditures; this is the </a:t>
            </a:r>
            <a:r>
              <a:rPr lang="en-US" sz="2200" b="1" i="1" dirty="0"/>
              <a:t>multiplier effect</a:t>
            </a:r>
            <a:r>
              <a:rPr lang="en-US" sz="2200" b="0" dirty="0"/>
              <a:t>.</a:t>
            </a:r>
          </a:p>
          <a:p>
            <a:pPr marL="342900" indent="-342900">
              <a:spcBef>
                <a:spcPts val="0"/>
              </a:spcBef>
              <a:spcAft>
                <a:spcPts val="1200"/>
              </a:spcAft>
              <a:buFont typeface="Arial" panose="020B0604020202020204" pitchFamily="34" charset="0"/>
              <a:buChar char="•"/>
              <a:defRPr/>
            </a:pPr>
            <a:r>
              <a:rPr lang="en-US" sz="2200" b="0" dirty="0"/>
              <a:t>The value of the increase in equilibrium real GDP divided by the increase in autonomous expenditures is the </a:t>
            </a:r>
            <a:r>
              <a:rPr lang="en-US" sz="2200" b="1" i="1" dirty="0"/>
              <a:t>multiplier</a:t>
            </a:r>
            <a:r>
              <a:rPr lang="en-US" sz="2200" b="0" dirty="0"/>
              <a:t>.</a:t>
            </a:r>
            <a:endParaRPr lang="en-US" sz="2200"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2792" y="1434166"/>
            <a:ext cx="5342028" cy="4585634"/>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2792" y="1434166"/>
            <a:ext cx="5342028" cy="458563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2792" y="1434166"/>
            <a:ext cx="5342028" cy="4585634"/>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22792" y="1434166"/>
            <a:ext cx="5342028" cy="4585634"/>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22792" y="1434166"/>
            <a:ext cx="5342028" cy="4585634"/>
          </a:xfrm>
          <a:prstGeom prst="rect">
            <a:avLst/>
          </a:prstGeom>
        </p:spPr>
      </p:pic>
      <p:pic>
        <p:nvPicPr>
          <p:cNvPr id="38" name="Imagen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22792" y="1434166"/>
            <a:ext cx="5345008" cy="4583111"/>
          </a:xfrm>
          <a:prstGeom prst="rect">
            <a:avLst/>
          </a:prstGeom>
        </p:spPr>
      </p:pic>
    </p:spTree>
    <p:extLst>
      <p:ext uri="{BB962C8B-B14F-4D97-AF65-F5344CB8AC3E}">
        <p14:creationId xmlns:p14="http://schemas.microsoft.com/office/powerpoint/2010/main" val="395285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750"/>
                                        <p:tgtEl>
                                          <p:spTgt spid="26"/>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750"/>
                                        <p:tgtEl>
                                          <p:spTgt spid="3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750"/>
                                        <p:tgtEl>
                                          <p:spTgt spid="35"/>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750"/>
                                        <p:tgtEl>
                                          <p:spTgt spid="24"/>
                                        </p:tgtEl>
                                      </p:cBhvr>
                                    </p:animEffect>
                                  </p:childTnLst>
                                </p:cTn>
                              </p:par>
                              <p:par>
                                <p:cTn id="22" presetID="22" presetClass="entr" presetSubtype="2"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right)">
                                      <p:cBhvr>
                                        <p:cTn id="24" dur="750"/>
                                        <p:tgtEl>
                                          <p:spTgt spid="37"/>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750"/>
                                        <p:tgtEl>
                                          <p:spTgt spid="33"/>
                                        </p:tgtEl>
                                      </p:cBhvr>
                                    </p:animEffect>
                                  </p:childTnLst>
                                </p:cTn>
                              </p:par>
                              <p:par>
                                <p:cTn id="29" presetID="2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75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xEl>
                                              <p:pRg st="1" end="1"/>
                                            </p:txEl>
                                          </p:spTgt>
                                        </p:tgtEl>
                                        <p:attrNameLst>
                                          <p:attrName>style.visibility</p:attrName>
                                        </p:attrNameLst>
                                      </p:cBhvr>
                                      <p:to>
                                        <p:strVal val="visible"/>
                                      </p:to>
                                    </p:set>
                                    <p:animEffect transition="in" filter="wipe(left)">
                                      <p:cBhvr>
                                        <p:cTn id="36" dur="500"/>
                                        <p:tgtEl>
                                          <p:spTgt spid="25">
                                            <p:txEl>
                                              <p:pRg st="1" end="1"/>
                                            </p:tx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5">
                                            <p:txEl>
                                              <p:pRg st="2" end="2"/>
                                            </p:txEl>
                                          </p:spTgt>
                                        </p:tgtEl>
                                        <p:attrNameLst>
                                          <p:attrName>style.visibility</p:attrName>
                                        </p:attrNameLst>
                                      </p:cBhvr>
                                      <p:to>
                                        <p:strVal val="visible"/>
                                      </p:to>
                                    </p:set>
                                    <p:animEffect transition="in" filter="wipe(left)">
                                      <p:cBhvr>
                                        <p:cTn id="40"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multiplier effect in action</a:t>
            </a:r>
          </a:p>
        </p:txBody>
      </p:sp>
      <p:sp>
        <p:nvSpPr>
          <p:cNvPr id="4" name="Text Placeholder 3"/>
          <p:cNvSpPr>
            <a:spLocks noGrp="1"/>
          </p:cNvSpPr>
          <p:nvPr>
            <p:ph type="body" sz="quarter" idx="12"/>
          </p:nvPr>
        </p:nvSpPr>
        <p:spPr>
          <a:xfrm>
            <a:off x="340518" y="5562600"/>
            <a:ext cx="2290763" cy="533400"/>
          </a:xfrm>
        </p:spPr>
        <p:txBody>
          <a:bodyPr/>
          <a:lstStyle/>
          <a:p>
            <a:r>
              <a:rPr lang="en-US" dirty="0"/>
              <a:t>The multiplier effect in action</a:t>
            </a:r>
          </a:p>
        </p:txBody>
      </p:sp>
      <p:sp>
        <p:nvSpPr>
          <p:cNvPr id="5" name="Text Placeholder 4"/>
          <p:cNvSpPr>
            <a:spLocks noGrp="1"/>
          </p:cNvSpPr>
          <p:nvPr>
            <p:ph type="body" sz="quarter" idx="13"/>
          </p:nvPr>
        </p:nvSpPr>
        <p:spPr>
          <a:xfrm>
            <a:off x="381000" y="5181600"/>
            <a:ext cx="1352550" cy="381000"/>
          </a:xfrm>
        </p:spPr>
        <p:txBody>
          <a:bodyPr/>
          <a:lstStyle/>
          <a:p>
            <a:r>
              <a:rPr lang="en-US" dirty="0"/>
              <a:t>Table 12.4</a:t>
            </a:r>
          </a:p>
        </p:txBody>
      </p:sp>
      <p:graphicFrame>
        <p:nvGraphicFramePr>
          <p:cNvPr id="6" name="Group 175"/>
          <p:cNvGraphicFramePr>
            <a:graphicFrameLocks noGrp="1"/>
          </p:cNvGraphicFramePr>
          <p:nvPr>
            <p:extLst>
              <p:ext uri="{D42A27DB-BD31-4B8C-83A1-F6EECF244321}">
                <p14:modId xmlns:p14="http://schemas.microsoft.com/office/powerpoint/2010/main" val="1354120202"/>
              </p:ext>
            </p:extLst>
          </p:nvPr>
        </p:nvGraphicFramePr>
        <p:xfrm>
          <a:off x="2819400" y="990600"/>
          <a:ext cx="6174581" cy="5425440"/>
        </p:xfrm>
        <a:graphic>
          <a:graphicData uri="http://schemas.openxmlformats.org/drawingml/2006/table">
            <a:tbl>
              <a:tblPr/>
              <a:tblGrid>
                <a:gridCol w="986296">
                  <a:extLst>
                    <a:ext uri="{9D8B030D-6E8A-4147-A177-3AD203B41FA5}">
                      <a16:colId xmlns:a16="http://schemas.microsoft.com/office/drawing/2014/main" val="20000"/>
                    </a:ext>
                  </a:extLst>
                </a:gridCol>
                <a:gridCol w="2019560">
                  <a:extLst>
                    <a:ext uri="{9D8B030D-6E8A-4147-A177-3AD203B41FA5}">
                      <a16:colId xmlns:a16="http://schemas.microsoft.com/office/drawing/2014/main" val="20001"/>
                    </a:ext>
                  </a:extLst>
                </a:gridCol>
                <a:gridCol w="1416125">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687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 </a:t>
                      </a:r>
                      <a:endParaRPr kumimoji="0" lang="en-US" sz="1400" b="1" i="0" u="none" strike="noStrike" cap="none" normalizeH="0" baseline="0" dirty="0">
                        <a:ln>
                          <a:noFill/>
                        </a:ln>
                        <a:solidFill>
                          <a:srgbClr val="0066B3"/>
                        </a:solidFill>
                        <a:effectLst/>
                        <a:latin typeface="Arial" charset="0"/>
                      </a:endParaRPr>
                    </a:p>
                  </a:txBody>
                  <a:tcPr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Additional Autonomous Expenditure (investment)</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Additional Induced Expenditure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(consumption)</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Total Additional </a:t>
                      </a:r>
                      <a:br>
                        <a:rPr kumimoji="0" lang="en-US" sz="1400" b="1" i="0" u="none" strike="noStrike" cap="none" normalizeH="0" baseline="0" dirty="0">
                          <a:ln>
                            <a:noFill/>
                          </a:ln>
                          <a:solidFill>
                            <a:srgbClr val="0066B3"/>
                          </a:solidFill>
                          <a:effectLst/>
                          <a:latin typeface="Arial" charset="0"/>
                          <a:cs typeface="Times New Roman" pitchFamily="18" charset="0"/>
                        </a:rPr>
                      </a:br>
                      <a:r>
                        <a:rPr kumimoji="0" lang="en-US" sz="1400" b="1" i="0" u="none" strike="noStrike" cap="none" normalizeH="0" baseline="0" dirty="0">
                          <a:ln>
                            <a:noFill/>
                          </a:ln>
                          <a:solidFill>
                            <a:srgbClr val="0066B3"/>
                          </a:solidFill>
                          <a:effectLst/>
                          <a:latin typeface="Arial" charset="0"/>
                          <a:cs typeface="Times New Roman" pitchFamily="18" charset="0"/>
                        </a:rPr>
                        <a:t>Expenditure = </a:t>
                      </a:r>
                      <a:br>
                        <a:rPr kumimoji="0" lang="en-US" sz="1400" b="1" i="0" u="none" strike="noStrike" cap="none" normalizeH="0" baseline="0" dirty="0">
                          <a:ln>
                            <a:noFill/>
                          </a:ln>
                          <a:solidFill>
                            <a:srgbClr val="0066B3"/>
                          </a:solidFill>
                          <a:effectLst/>
                          <a:latin typeface="Arial" charset="0"/>
                          <a:cs typeface="Times New Roman" pitchFamily="18" charset="0"/>
                        </a:rPr>
                      </a:br>
                      <a:r>
                        <a:rPr kumimoji="0" lang="en-US" sz="1400" b="1" i="0" u="none" strike="noStrike" cap="none" normalizeH="0" baseline="0" dirty="0">
                          <a:ln>
                            <a:noFill/>
                          </a:ln>
                          <a:solidFill>
                            <a:srgbClr val="0066B3"/>
                          </a:solidFill>
                          <a:effectLst/>
                          <a:latin typeface="Arial" charset="0"/>
                          <a:cs typeface="Times New Roman" pitchFamily="18" charset="0"/>
                        </a:rPr>
                        <a:t>Total Additional GDP</a:t>
                      </a:r>
                      <a:endParaRPr kumimoji="0" lang="en-US" sz="1400" b="1" i="0" u="none" strike="noStrike" cap="none" normalizeH="0" baseline="0" dirty="0">
                        <a:ln>
                          <a:noFill/>
                        </a:ln>
                        <a:solidFill>
                          <a:srgbClr val="0066B3"/>
                        </a:solidFill>
                        <a:effectLst/>
                        <a:latin typeface="Arial" charset="0"/>
                      </a:endParaRPr>
                    </a:p>
                  </a:txBody>
                  <a:tcPr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1</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$100 billion</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$100 billion</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2</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75 billion</a:t>
                      </a:r>
                      <a:endParaRPr kumimoji="0" lang="en-US" sz="1400" b="0" i="0" u="none" strike="noStrike" cap="none" normalizeH="0" baseline="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175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3</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56 billion</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231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4</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42 billion</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  273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5</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32 billion</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305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51056">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10</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8 billion</a:t>
                      </a:r>
                      <a:endParaRPr kumimoji="0" lang="en-US" sz="1400" b="0" i="0" u="none" strike="noStrike" cap="none" normalizeH="0" baseline="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377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51056">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15</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2 billion</a:t>
                      </a:r>
                      <a:endParaRPr kumimoji="0" lang="en-US" sz="1400" b="0" i="0" u="none" strike="noStrike" cap="none" normalizeH="0" baseline="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  395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51056">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19</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 billion</a:t>
                      </a:r>
                      <a:endParaRPr kumimoji="0" lang="en-US" sz="1400" b="0" i="0" u="none" strike="noStrike" cap="none" normalizeH="0" baseline="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  398 billion</a:t>
                      </a:r>
                    </a:p>
                  </a:txBody>
                  <a:tcPr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451056">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p>
                    <a:p>
                      <a:pPr marL="0" marR="0" lvl="0" indent="0" algn="l" defTabSz="914400" rtl="0" eaLnBrk="1" fontAlgn="base" latinLnBrk="0" hangingPunct="1">
                        <a:lnSpc>
                          <a:spcPct val="75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a:t>
                      </a:r>
                      <a:endParaRPr kumimoji="0" lang="en-US" sz="1400" b="1" i="0"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txBody>
                  <a:tcPr marT="0"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t>
                      </a:r>
                    </a:p>
                  </a:txBody>
                  <a:tcPr marT="0" marB="0"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p>
                    <a:p>
                      <a:pPr marL="0" marR="0" lvl="0" indent="0" algn="ctr" defTabSz="914400" rtl="0" eaLnBrk="1" fontAlgn="base" latinLnBrk="0" hangingPunct="1">
                        <a:lnSpc>
                          <a:spcPct val="7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00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Round </a:t>
                      </a:r>
                      <a:r>
                        <a:rPr kumimoji="0" lang="en-US" sz="1400" b="1" i="1" u="none" strike="noStrike" cap="none" normalizeH="0" baseline="0" dirty="0">
                          <a:ln>
                            <a:noFill/>
                          </a:ln>
                          <a:solidFill>
                            <a:srgbClr val="0066B3"/>
                          </a:solidFill>
                          <a:effectLst/>
                          <a:latin typeface="Arial" charset="0"/>
                          <a:cs typeface="Times New Roman" pitchFamily="18" charset="0"/>
                        </a:rPr>
                        <a:t>n</a:t>
                      </a:r>
                      <a:endParaRPr kumimoji="0" lang="en-US" sz="1400" b="1" i="1" u="none" strike="noStrike" cap="none" normalizeH="0" baseline="0" dirty="0">
                        <a:ln>
                          <a:noFill/>
                        </a:ln>
                        <a:solidFill>
                          <a:srgbClr val="0066B3"/>
                        </a:solidFill>
                        <a:effectLst/>
                        <a:latin typeface="Arial" charset="0"/>
                      </a:endParaRPr>
                    </a:p>
                  </a:txBody>
                  <a:tcPr marT="0" marB="0"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0</a:t>
                      </a:r>
                      <a:endParaRPr kumimoji="0" lang="en-US" sz="1400" b="0" i="0" u="none" strike="noStrike" cap="none" normalizeH="0" baseline="0" dirty="0">
                        <a:ln>
                          <a:noFill/>
                        </a:ln>
                        <a:solidFill>
                          <a:schemeClr val="tx1"/>
                        </a:solidFill>
                        <a:effectLst/>
                        <a:latin typeface="Arial" charset="0"/>
                      </a:endParaRPr>
                    </a:p>
                  </a:txBody>
                  <a:tcPr marT="0"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$400 billion</a:t>
                      </a:r>
                    </a:p>
                  </a:txBody>
                  <a:tcPr marT="0" marB="0"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7" name="TextBox 6"/>
          <p:cNvSpPr txBox="1"/>
          <p:nvPr/>
        </p:nvSpPr>
        <p:spPr>
          <a:xfrm>
            <a:off x="152400" y="772954"/>
            <a:ext cx="2667000" cy="3816429"/>
          </a:xfrm>
          <a:prstGeom prst="rect">
            <a:avLst/>
          </a:prstGeom>
          <a:noFill/>
        </p:spPr>
        <p:txBody>
          <a:bodyPr wrap="square">
            <a:spAutoFit/>
          </a:bodyPr>
          <a:lstStyle/>
          <a:p>
            <a:pPr>
              <a:spcBef>
                <a:spcPts val="0"/>
              </a:spcBef>
              <a:spcAft>
                <a:spcPts val="1200"/>
              </a:spcAft>
              <a:defRPr/>
            </a:pPr>
            <a:r>
              <a:rPr lang="en-US" sz="2200" b="0" dirty="0"/>
              <a:t>Initially, real GDP rises by the amount of the increase in autonomous expenditure. This causes an increase in real GDP, which causes an increase in production, which causes an increase in real GDP, …</a:t>
            </a:r>
          </a:p>
        </p:txBody>
      </p:sp>
    </p:spTree>
    <p:extLst>
      <p:ext uri="{BB962C8B-B14F-4D97-AF65-F5344CB8AC3E}">
        <p14:creationId xmlns:p14="http://schemas.microsoft.com/office/powerpoint/2010/main" val="3196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effect of the multiplier</a:t>
            </a:r>
          </a:p>
        </p:txBody>
      </p:sp>
      <p:sp>
        <p:nvSpPr>
          <p:cNvPr id="3" name="Text Placeholder 2"/>
          <p:cNvSpPr>
            <a:spLocks noGrp="1"/>
          </p:cNvSpPr>
          <p:nvPr>
            <p:ph type="body" sz="quarter" idx="11"/>
          </p:nvPr>
        </p:nvSpPr>
        <p:spPr>
          <a:xfrm>
            <a:off x="152400" y="838200"/>
            <a:ext cx="8839200" cy="1981200"/>
          </a:xfrm>
        </p:spPr>
        <p:txBody>
          <a:bodyPr/>
          <a:lstStyle/>
          <a:p>
            <a:pPr>
              <a:spcBef>
                <a:spcPts val="0"/>
              </a:spcBef>
              <a:spcAft>
                <a:spcPts val="1200"/>
              </a:spcAft>
              <a:defRPr/>
            </a:pPr>
            <a:r>
              <a:rPr lang="en-US" dirty="0"/>
              <a:t>We cannot say how long this adjustment to macroeconomic equilibrium will take—how many “rounds”, back and forth.</a:t>
            </a:r>
          </a:p>
          <a:p>
            <a:pPr>
              <a:spcBef>
                <a:spcPts val="0"/>
              </a:spcBef>
              <a:spcAft>
                <a:spcPts val="1200"/>
              </a:spcAft>
              <a:defRPr/>
            </a:pPr>
            <a:r>
              <a:rPr lang="en-US" dirty="0"/>
              <a:t>But we can calculate the value of the multiplier, as the eventual change in real GDP divided by the change in autonomous expenditures (planned investment, in this case):</a:t>
            </a:r>
          </a:p>
        </p:txBody>
      </p:sp>
      <p:graphicFrame>
        <p:nvGraphicFramePr>
          <p:cNvPr id="5" name="Object 4"/>
          <p:cNvGraphicFramePr>
            <a:graphicFrameLocks noChangeAspect="1"/>
          </p:cNvGraphicFramePr>
          <p:nvPr>
            <p:extLst>
              <p:ext uri="{D42A27DB-BD31-4B8C-83A1-F6EECF244321}">
                <p14:modId xmlns:p14="http://schemas.microsoft.com/office/powerpoint/2010/main" val="3682995742"/>
              </p:ext>
            </p:extLst>
          </p:nvPr>
        </p:nvGraphicFramePr>
        <p:xfrm>
          <a:off x="1676400" y="2979738"/>
          <a:ext cx="5622925" cy="677862"/>
        </p:xfrm>
        <a:graphic>
          <a:graphicData uri="http://schemas.openxmlformats.org/presentationml/2006/ole">
            <mc:AlternateContent xmlns:mc="http://schemas.openxmlformats.org/markup-compatibility/2006">
              <mc:Choice xmlns:v="urn:schemas-microsoft-com:vml" Requires="v">
                <p:oleObj name="Equation" r:id="rId2" imgW="3479800" imgH="419100" progId="Equation.3">
                  <p:embed/>
                </p:oleObj>
              </mc:Choice>
              <mc:Fallback>
                <p:oleObj name="Equation" r:id="rId2" imgW="3479800" imgH="419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79738"/>
                        <a:ext cx="56229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Placeholder 2"/>
          <p:cNvSpPr txBox="1">
            <a:spLocks/>
          </p:cNvSpPr>
          <p:nvPr/>
        </p:nvSpPr>
        <p:spPr>
          <a:xfrm>
            <a:off x="152400" y="3962400"/>
            <a:ext cx="8839200" cy="1143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defRPr/>
            </a:pPr>
            <a:r>
              <a:rPr lang="en-US" kern="0" dirty="0"/>
              <a:t>With a multiplier of 4, each $1 increase in planned investment (or any other autonomous expenditure) eventually increases equilibrium real GDP by $4.</a:t>
            </a:r>
          </a:p>
        </p:txBody>
      </p:sp>
    </p:spTree>
    <p:extLst>
      <p:ext uri="{BB962C8B-B14F-4D97-AF65-F5344CB8AC3E}">
        <p14:creationId xmlns:p14="http://schemas.microsoft.com/office/powerpoint/2010/main" val="1413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500"/>
                            </p:stCondLst>
                            <p:childTnLst>
                              <p:par>
                                <p:cTn id="13" presetID="17"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The multiplier in reverse: the Great Depression</a:t>
            </a:r>
          </a:p>
        </p:txBody>
      </p:sp>
      <p:graphicFrame>
        <p:nvGraphicFramePr>
          <p:cNvPr id="4" name="Group 68"/>
          <p:cNvGraphicFramePr>
            <a:graphicFrameLocks/>
          </p:cNvGraphicFramePr>
          <p:nvPr>
            <p:extLst>
              <p:ext uri="{D42A27DB-BD31-4B8C-83A1-F6EECF244321}">
                <p14:modId xmlns:p14="http://schemas.microsoft.com/office/powerpoint/2010/main" val="2139771052"/>
              </p:ext>
            </p:extLst>
          </p:nvPr>
        </p:nvGraphicFramePr>
        <p:xfrm>
          <a:off x="473075" y="5241925"/>
          <a:ext cx="8196264" cy="1293495"/>
        </p:xfrm>
        <a:graphic>
          <a:graphicData uri="http://schemas.openxmlformats.org/drawingml/2006/table">
            <a:tbl>
              <a:tblPr/>
              <a:tblGrid>
                <a:gridCol w="572070">
                  <a:extLst>
                    <a:ext uri="{9D8B030D-6E8A-4147-A177-3AD203B41FA5}">
                      <a16:colId xmlns:a16="http://schemas.microsoft.com/office/drawing/2014/main" val="20000"/>
                    </a:ext>
                  </a:extLst>
                </a:gridCol>
                <a:gridCol w="1430175">
                  <a:extLst>
                    <a:ext uri="{9D8B030D-6E8A-4147-A177-3AD203B41FA5}">
                      <a16:colId xmlns:a16="http://schemas.microsoft.com/office/drawing/2014/main" val="20001"/>
                    </a:ext>
                  </a:extLst>
                </a:gridCol>
                <a:gridCol w="1333128">
                  <a:extLst>
                    <a:ext uri="{9D8B030D-6E8A-4147-A177-3AD203B41FA5}">
                      <a16:colId xmlns:a16="http://schemas.microsoft.com/office/drawing/2014/main" val="20002"/>
                    </a:ext>
                  </a:extLst>
                </a:gridCol>
                <a:gridCol w="1430175">
                  <a:extLst>
                    <a:ext uri="{9D8B030D-6E8A-4147-A177-3AD203B41FA5}">
                      <a16:colId xmlns:a16="http://schemas.microsoft.com/office/drawing/2014/main" val="20003"/>
                    </a:ext>
                  </a:extLst>
                </a:gridCol>
                <a:gridCol w="1239485">
                  <a:extLst>
                    <a:ext uri="{9D8B030D-6E8A-4147-A177-3AD203B41FA5}">
                      <a16:colId xmlns:a16="http://schemas.microsoft.com/office/drawing/2014/main" val="20004"/>
                    </a:ext>
                  </a:extLst>
                </a:gridCol>
                <a:gridCol w="2191231">
                  <a:extLst>
                    <a:ext uri="{9D8B030D-6E8A-4147-A177-3AD203B41FA5}">
                      <a16:colId xmlns:a16="http://schemas.microsoft.com/office/drawing/2014/main" val="20005"/>
                    </a:ext>
                  </a:extLst>
                </a:gridCol>
              </a:tblGrid>
              <a:tr h="409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Year</a:t>
                      </a:r>
                      <a:endParaRPr kumimoji="0" lang="en-US" sz="1400" b="1" i="0" u="none" strike="noStrike" cap="none" normalizeH="0" baseline="0" dirty="0">
                        <a:ln>
                          <a:noFill/>
                        </a:ln>
                        <a:solidFill>
                          <a:srgbClr val="0066B3"/>
                        </a:solidFill>
                        <a:effectLst/>
                        <a:latin typeface="Arial" charset="0"/>
                      </a:endParaRPr>
                    </a:p>
                  </a:txBody>
                  <a:tcPr marL="0" marR="0" anchor="b" horzOverflow="overflow">
                    <a:lnL cap="flat">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Consumption</a:t>
                      </a:r>
                      <a:endParaRPr kumimoji="0" lang="en-US" sz="1400" b="1" i="0" u="none" strike="noStrike" cap="none" normalizeH="0" baseline="0" dirty="0">
                        <a:ln>
                          <a:noFill/>
                        </a:ln>
                        <a:solidFill>
                          <a:srgbClr val="0066B3"/>
                        </a:solidFill>
                        <a:effectLst/>
                        <a:latin typeface="Arial" charset="0"/>
                      </a:endParaRPr>
                    </a:p>
                  </a:txBody>
                  <a:tcPr marL="0" marR="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Investment</a:t>
                      </a:r>
                      <a:endParaRPr kumimoji="0" lang="en-US" sz="1400" b="1" i="0" u="none" strike="noStrike" cap="none" normalizeH="0" baseline="0" dirty="0">
                        <a:ln>
                          <a:noFill/>
                        </a:ln>
                        <a:solidFill>
                          <a:srgbClr val="0066B3"/>
                        </a:solidFill>
                        <a:effectLst/>
                        <a:latin typeface="Arial" charset="0"/>
                      </a:endParaRPr>
                    </a:p>
                  </a:txBody>
                  <a:tcPr marL="0" marR="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Exports</a:t>
                      </a:r>
                      <a:endParaRPr kumimoji="0" lang="en-US" sz="1400" b="1" i="0" u="none" strike="noStrike" cap="none" normalizeH="0" baseline="0" dirty="0">
                        <a:ln>
                          <a:noFill/>
                        </a:ln>
                        <a:solidFill>
                          <a:srgbClr val="0066B3"/>
                        </a:solidFill>
                        <a:effectLst/>
                        <a:latin typeface="Arial" charset="0"/>
                      </a:endParaRPr>
                    </a:p>
                  </a:txBody>
                  <a:tcPr marL="0" marR="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Real GDP</a:t>
                      </a:r>
                      <a:endParaRPr kumimoji="0" lang="en-US" sz="1400" b="1" i="0" u="none" strike="noStrike" cap="none" normalizeH="0" baseline="0" dirty="0">
                        <a:ln>
                          <a:noFill/>
                        </a:ln>
                        <a:solidFill>
                          <a:srgbClr val="0066B3"/>
                        </a:solidFill>
                        <a:effectLst/>
                        <a:latin typeface="Arial" charset="0"/>
                      </a:endParaRPr>
                    </a:p>
                  </a:txBody>
                  <a:tcPr marL="0" marR="0" anchor="b" horzOverflow="overflow">
                    <a:lnL>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66B3"/>
                          </a:solidFill>
                          <a:effectLst/>
                          <a:latin typeface="Arial" charset="0"/>
                          <a:cs typeface="Times New Roman" pitchFamily="18" charset="0"/>
                        </a:rPr>
                        <a:t>Unemployment Rate</a:t>
                      </a:r>
                      <a:endParaRPr kumimoji="0" lang="en-US" sz="1400" b="1" i="0" u="none" strike="noStrike" cap="none" normalizeH="0" baseline="0" dirty="0">
                        <a:ln>
                          <a:noFill/>
                        </a:ln>
                        <a:solidFill>
                          <a:srgbClr val="0066B3"/>
                        </a:solidFill>
                        <a:effectLst/>
                        <a:latin typeface="Arial" charset="0"/>
                      </a:endParaRPr>
                    </a:p>
                  </a:txBody>
                  <a:tcPr marL="0" marR="0" anchor="b" horzOverflow="overflow">
                    <a:lnL>
                      <a:noFill/>
                    </a:lnL>
                    <a:lnR cap="flat">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9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cs typeface="Times New Roman" pitchFamily="18" charset="0"/>
                        </a:rPr>
                        <a:t>1929</a:t>
                      </a:r>
                      <a:endParaRPr kumimoji="0" lang="en-US" sz="1400" b="0" i="0" u="none" strike="noStrike" cap="none" normalizeH="0" baseline="0">
                        <a:ln>
                          <a:noFill/>
                        </a:ln>
                        <a:solidFill>
                          <a:schemeClr val="tx1"/>
                        </a:solidFill>
                        <a:effectLst/>
                        <a:latin typeface="Arial" charset="0"/>
                      </a:endParaRPr>
                    </a:p>
                  </a:txBody>
                  <a:tcPr marL="0" marR="0" anchor="b" horzOverflow="overflow">
                    <a:lnL cap="flat">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$781 billion</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$124 billion</a:t>
                      </a: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$40 billion</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$1,056 billion</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w="28575" cap="flat" cmpd="sng" algn="ctr">
                      <a:solidFill>
                        <a:srgbClr val="0066B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2.9%</a:t>
                      </a:r>
                      <a:endParaRPr kumimoji="0" lang="en-US" sz="1400" b="0" i="0" u="none" strike="noStrike" cap="none" normalizeH="0" baseline="0" dirty="0">
                        <a:ln>
                          <a:noFill/>
                        </a:ln>
                        <a:solidFill>
                          <a:schemeClr val="tx1"/>
                        </a:solidFill>
                        <a:effectLst/>
                        <a:latin typeface="Arial" charset="0"/>
                      </a:endParaRPr>
                    </a:p>
                  </a:txBody>
                  <a:tcPr marL="0" marR="822960" anchor="b" horzOverflow="overflow">
                    <a:lnL>
                      <a:noFill/>
                    </a:lnL>
                    <a:lnR cap="flat">
                      <a:noFill/>
                    </a:lnR>
                    <a:lnT w="28575" cap="flat" cmpd="sng" algn="ctr">
                      <a:solidFill>
                        <a:srgbClr val="0066B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1933</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cap="flat">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$638 billion</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$27 billion</a:t>
                      </a: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$22 billion</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$778 billion</a:t>
                      </a: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Times New Roman" pitchFamily="18" charset="0"/>
                        </a:rPr>
                        <a:t>20.9%</a:t>
                      </a:r>
                      <a:endParaRPr kumimoji="0" lang="en-US" sz="1400" b="0" i="0" u="none" strike="noStrike" cap="none" normalizeH="0" baseline="0" dirty="0">
                        <a:ln>
                          <a:noFill/>
                        </a:ln>
                        <a:solidFill>
                          <a:schemeClr val="tx1"/>
                        </a:solidFill>
                        <a:effectLst/>
                        <a:latin typeface="Arial" charset="0"/>
                      </a:endParaRPr>
                    </a:p>
                  </a:txBody>
                  <a:tcPr marL="0" marR="822960" anchor="b" horzOverflow="overflow">
                    <a:lnL>
                      <a:noFill/>
                    </a:lnL>
                    <a:lnR cap="flat">
                      <a:noFill/>
                    </a:lnR>
                    <a:lnT>
                      <a:noFill/>
                    </a:lnT>
                    <a:lnB w="28575" cap="flat" cmpd="sng" algn="ctr">
                      <a:solidFill>
                        <a:srgbClr val="0066B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113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Note: The values are in 2009 dollars.</a:t>
                      </a:r>
                    </a:p>
                  </a:txBody>
                  <a:tcPr marL="0" marR="0" anchor="b" horzOverflow="overflow">
                    <a:lnL cap="flat">
                      <a:noFill/>
                    </a:lnL>
                    <a:lnR>
                      <a:noFill/>
                    </a:lnR>
                    <a:lnT w="28575" cap="flat" cmpd="sng" algn="ctr">
                      <a:solidFill>
                        <a:srgbClr val="0066B3"/>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274320" anchor="b"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0" anchor="b" horzOverflow="overflow">
                    <a:lnL>
                      <a:noFill/>
                    </a:lnL>
                    <a:lnR>
                      <a:noFill/>
                    </a:lnR>
                    <a:lnT>
                      <a:noFill/>
                    </a:lnT>
                    <a:lnB w="28575"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0" marR="822960" anchor="b" horzOverflow="overflow">
                    <a:lnL>
                      <a:noFill/>
                    </a:lnL>
                    <a:lnR cap="flat">
                      <a:noFill/>
                    </a:lnR>
                    <a:lnT>
                      <a:noFill/>
                    </a:lnT>
                    <a:lnB w="28575"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 name="Picture 2"/>
          <p:cNvPicPr>
            <a:picLocks noChangeAspect="1" noChangeArrowheads="1"/>
          </p:cNvPicPr>
          <p:nvPr/>
        </p:nvPicPr>
        <p:blipFill>
          <a:blip r:embed="rId2"/>
          <a:srcRect/>
          <a:stretch>
            <a:fillRect/>
          </a:stretch>
        </p:blipFill>
        <p:spPr bwMode="auto">
          <a:xfrm>
            <a:off x="4695825" y="1519238"/>
            <a:ext cx="4174614" cy="3281362"/>
          </a:xfrm>
          <a:prstGeom prst="rect">
            <a:avLst/>
          </a:prstGeom>
          <a:noFill/>
          <a:ln w="9525">
            <a:noFill/>
            <a:miter lim="800000"/>
            <a:headEnd/>
            <a:tailEnd/>
          </a:ln>
        </p:spPr>
      </p:pic>
      <p:sp>
        <p:nvSpPr>
          <p:cNvPr id="6" name="TextBox 5"/>
          <p:cNvSpPr txBox="1">
            <a:spLocks noChangeArrowheads="1"/>
          </p:cNvSpPr>
          <p:nvPr/>
        </p:nvSpPr>
        <p:spPr bwMode="auto">
          <a:xfrm>
            <a:off x="152400" y="914400"/>
            <a:ext cx="4419600" cy="4267200"/>
          </a:xfrm>
          <a:prstGeom prst="rect">
            <a:avLst/>
          </a:prstGeom>
          <a:noFill/>
          <a:ln w="9525">
            <a:noFill/>
            <a:miter lim="800000"/>
            <a:headEnd/>
            <a:tailEnd/>
          </a:ln>
        </p:spPr>
        <p:txBody>
          <a:bodyPr wrap="square">
            <a:spAutoFit/>
          </a:bodyPr>
          <a:lstStyle/>
          <a:p>
            <a:pPr>
              <a:spcAft>
                <a:spcPts val="1200"/>
              </a:spcAft>
            </a:pPr>
            <a:r>
              <a:rPr lang="en-US" sz="2200" b="0" dirty="0"/>
              <a:t>The multiplier can work in reverse too, like it did during the Great Depression of the 1930s.</a:t>
            </a:r>
          </a:p>
          <a:p>
            <a:pPr>
              <a:spcAft>
                <a:spcPts val="1200"/>
              </a:spcAft>
            </a:pPr>
            <a:r>
              <a:rPr lang="en-US" sz="2200" b="0" dirty="0"/>
              <a:t>Several events, including the stock market crash of October 1929, led to reductions in investments by firms.</a:t>
            </a:r>
          </a:p>
          <a:p>
            <a:pPr>
              <a:spcAft>
                <a:spcPts val="1200"/>
              </a:spcAft>
            </a:pPr>
            <a:r>
              <a:rPr lang="en-US" sz="2200" b="0" dirty="0"/>
              <a:t>Real GDP fell, so consumers cut back on spending, prompting firms to reduce production more, so consumers spent even less…</a:t>
            </a:r>
          </a:p>
        </p:txBody>
      </p:sp>
    </p:spTree>
    <p:extLst>
      <p:ext uri="{BB962C8B-B14F-4D97-AF65-F5344CB8AC3E}">
        <p14:creationId xmlns:p14="http://schemas.microsoft.com/office/powerpoint/2010/main" val="29834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multiplier in reverse—continued</a:t>
            </a:r>
          </a:p>
        </p:txBody>
      </p:sp>
      <p:sp>
        <p:nvSpPr>
          <p:cNvPr id="3" name="Text Placeholder 2"/>
          <p:cNvSpPr>
            <a:spLocks noGrp="1"/>
          </p:cNvSpPr>
          <p:nvPr>
            <p:ph type="body" sz="quarter" idx="11"/>
          </p:nvPr>
        </p:nvSpPr>
        <p:spPr>
          <a:xfrm>
            <a:off x="152400" y="838200"/>
            <a:ext cx="3581400" cy="5791200"/>
          </a:xfrm>
        </p:spPr>
        <p:txBody>
          <a:bodyPr/>
          <a:lstStyle/>
          <a:p>
            <a:pPr>
              <a:spcAft>
                <a:spcPts val="0"/>
              </a:spcAft>
            </a:pPr>
            <a:r>
              <a:rPr lang="en-US" dirty="0"/>
              <a:t>The 45°-line diagram can help to illustrate this process.</a:t>
            </a:r>
          </a:p>
          <a:p>
            <a:pPr marL="342900" indent="-342900">
              <a:spcAft>
                <a:spcPts val="0"/>
              </a:spcAft>
              <a:buFont typeface="Arial" panose="020B0604020202020204" pitchFamily="34" charset="0"/>
              <a:buChar char="•"/>
            </a:pPr>
            <a:r>
              <a:rPr lang="en-US" dirty="0"/>
              <a:t>Aggregate expenditures fell initially, due to the decrease in investment.</a:t>
            </a:r>
          </a:p>
          <a:p>
            <a:pPr marL="342900" indent="-342900">
              <a:spcAft>
                <a:spcPts val="0"/>
              </a:spcAft>
              <a:buFont typeface="Arial" panose="020B0604020202020204" pitchFamily="34" charset="0"/>
              <a:buChar char="•"/>
            </a:pPr>
            <a:r>
              <a:rPr lang="en-US" dirty="0"/>
              <a:t>This prompted a multiplied effect on equilibrium real GDP.</a:t>
            </a:r>
          </a:p>
          <a:p>
            <a:pPr>
              <a:spcAft>
                <a:spcPts val="0"/>
              </a:spcAft>
            </a:pPr>
            <a:r>
              <a:rPr lang="en-US" dirty="0"/>
              <a:t>Recovery from the Great Depression took many years; unemployment remained above 10% until the U.S. entered World War II in 1941.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12583" y="1295400"/>
            <a:ext cx="5855217" cy="4749771"/>
          </a:xfrm>
          <a:prstGeom prst="rect">
            <a:avLst/>
          </a:prstGeom>
        </p:spPr>
      </p:pic>
    </p:spTree>
    <p:extLst>
      <p:ext uri="{BB962C8B-B14F-4D97-AF65-F5344CB8AC3E}">
        <p14:creationId xmlns:p14="http://schemas.microsoft.com/office/powerpoint/2010/main" val="31835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75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750"/>
                                        <p:tgtEl>
                                          <p:spTgt spid="8"/>
                                        </p:tgtEl>
                                      </p:cBhvr>
                                    </p:animEffect>
                                  </p:childTnLst>
                                </p:cTn>
                              </p:par>
                              <p:par>
                                <p:cTn id="22" presetID="22"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7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750"/>
                                        <p:tgtEl>
                                          <p:spTgt spid="11"/>
                                        </p:tgtEl>
                                      </p:cBhvr>
                                    </p:animEffect>
                                  </p:childTnLst>
                                </p:cTn>
                              </p:par>
                              <p:par>
                                <p:cTn id="37" presetID="22" presetClass="entr" presetSubtype="2"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750"/>
                                        <p:tgtEl>
                                          <p:spTgt spid="4"/>
                                        </p:tgtEl>
                                      </p:cBhvr>
                                    </p:animEffect>
                                  </p:childTnLst>
                                </p:cTn>
                              </p:par>
                            </p:childTnLst>
                          </p:cTn>
                        </p:par>
                        <p:par>
                          <p:cTn id="40" fill="hold">
                            <p:stCondLst>
                              <p:cond delay="1250"/>
                            </p:stCondLst>
                            <p:childTnLst>
                              <p:par>
                                <p:cTn id="41" presetID="22" presetClass="entr" presetSubtype="8"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left)">
                                      <p:cBhvr>
                                        <p:cTn id="43" dur="500"/>
                                        <p:tgtEl>
                                          <p:spTgt spid="3">
                                            <p:txEl>
                                              <p:pRg st="2" end="2"/>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multiplier and the marginal propensity to consume</a:t>
            </a:r>
          </a:p>
        </p:txBody>
      </p:sp>
      <p:sp>
        <p:nvSpPr>
          <p:cNvPr id="3" name="Text Placeholder 2"/>
          <p:cNvSpPr>
            <a:spLocks noGrp="1"/>
          </p:cNvSpPr>
          <p:nvPr>
            <p:ph type="body" sz="quarter" idx="11"/>
          </p:nvPr>
        </p:nvSpPr>
        <p:spPr>
          <a:xfrm>
            <a:off x="152400" y="838200"/>
            <a:ext cx="8839200" cy="5257800"/>
          </a:xfrm>
        </p:spPr>
        <p:txBody>
          <a:bodyPr/>
          <a:lstStyle/>
          <a:p>
            <a:pPr>
              <a:spcAft>
                <a:spcPts val="0"/>
              </a:spcAft>
            </a:pPr>
            <a:r>
              <a:rPr lang="en-US" dirty="0"/>
              <a:t>How can we know the eventual value of the multiplier?</a:t>
            </a:r>
          </a:p>
          <a:p>
            <a:pPr marL="342900" indent="-342900">
              <a:spcAft>
                <a:spcPts val="0"/>
              </a:spcAft>
              <a:buFont typeface="Arial" panose="020B0604020202020204" pitchFamily="34" charset="0"/>
              <a:buChar char="•"/>
            </a:pPr>
            <a:r>
              <a:rPr lang="en-US" dirty="0"/>
              <a:t>In each “round”, the additional income prompts households to consume some fraction (the </a:t>
            </a:r>
            <a:r>
              <a:rPr lang="en-US" i="1" dirty="0"/>
              <a:t>marginal propensity to consume</a:t>
            </a:r>
            <a:r>
              <a:rPr lang="en-US" dirty="0"/>
              <a:t>).</a:t>
            </a:r>
          </a:p>
          <a:p>
            <a:pPr>
              <a:spcAft>
                <a:spcPts val="0"/>
              </a:spcAft>
            </a:pPr>
            <a:r>
              <a:rPr lang="en-US" dirty="0"/>
              <a:t>The total change in equilibrium real GDP equals:</a:t>
            </a:r>
          </a:p>
          <a:p>
            <a:pPr>
              <a:spcAft>
                <a:spcPts val="0"/>
              </a:spcAft>
            </a:pPr>
            <a:endParaRPr lang="en-US" dirty="0"/>
          </a:p>
          <a:p>
            <a:pPr>
              <a:spcAft>
                <a:spcPts val="0"/>
              </a:spcAft>
              <a:defRPr/>
            </a:pPr>
            <a:r>
              <a:rPr lang="en-US" sz="1800" dirty="0">
                <a:solidFill>
                  <a:srgbClr val="000000"/>
                </a:solidFill>
                <a:cs typeface="Times New Roman" pitchFamily="18" charset="0"/>
              </a:rPr>
              <a:t>The initial increase in planned investment spending</a:t>
            </a:r>
            <a:r>
              <a:rPr lang="en-US" sz="1800" i="1" dirty="0">
                <a:solidFill>
                  <a:srgbClr val="000000"/>
                </a:solidFill>
                <a:cs typeface="Times New Roman" pitchFamily="18" charset="0"/>
              </a:rPr>
              <a:t>	= $100 </a:t>
            </a:r>
            <a:r>
              <a:rPr lang="en-US" sz="1800" dirty="0">
                <a:solidFill>
                  <a:srgbClr val="000000"/>
                </a:solidFill>
                <a:cs typeface="Times New Roman" pitchFamily="18" charset="0"/>
              </a:rPr>
              <a:t>billion</a:t>
            </a:r>
          </a:p>
          <a:p>
            <a:pPr>
              <a:spcAft>
                <a:spcPts val="0"/>
              </a:spcAft>
              <a:defRPr/>
            </a:pPr>
            <a:r>
              <a:rPr lang="en-US" sz="1800" i="1" dirty="0">
                <a:solidFill>
                  <a:srgbClr val="000000"/>
                </a:solidFill>
                <a:cs typeface="Times New Roman" pitchFamily="18" charset="0"/>
              </a:rPr>
              <a:t>Plus </a:t>
            </a:r>
            <a:r>
              <a:rPr lang="en-US" sz="1800" dirty="0">
                <a:solidFill>
                  <a:srgbClr val="000000"/>
                </a:solidFill>
                <a:cs typeface="Times New Roman" pitchFamily="18" charset="0"/>
              </a:rPr>
              <a:t>the first induced increase in consumption </a:t>
            </a:r>
            <a:r>
              <a:rPr lang="en-US" sz="1800" i="1" dirty="0">
                <a:solidFill>
                  <a:srgbClr val="000000"/>
                </a:solidFill>
                <a:cs typeface="Times New Roman" pitchFamily="18" charset="0"/>
              </a:rPr>
              <a:t>	= MPC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p>
          <a:p>
            <a:pPr>
              <a:spcAft>
                <a:spcPts val="0"/>
              </a:spcAft>
              <a:defRPr/>
            </a:pPr>
            <a:r>
              <a:rPr lang="en-US" sz="1800" i="1" dirty="0">
                <a:solidFill>
                  <a:srgbClr val="000000"/>
                </a:solidFill>
                <a:cs typeface="Times New Roman" pitchFamily="18" charset="0"/>
              </a:rPr>
              <a:t>Plus </a:t>
            </a:r>
            <a:r>
              <a:rPr lang="en-US" sz="1800" dirty="0">
                <a:solidFill>
                  <a:srgbClr val="000000"/>
                </a:solidFill>
                <a:cs typeface="Times New Roman" pitchFamily="18" charset="0"/>
              </a:rPr>
              <a:t>the second induced increase in consumption </a:t>
            </a:r>
            <a:r>
              <a:rPr lang="en-US" sz="1800" i="1" dirty="0">
                <a:solidFill>
                  <a:srgbClr val="000000"/>
                </a:solidFill>
                <a:cs typeface="Times New Roman" pitchFamily="18" charset="0"/>
              </a:rPr>
              <a:t>	= MPC </a:t>
            </a:r>
            <a:r>
              <a:rPr lang="en-US" sz="1800" i="1" dirty="0">
                <a:solidFill>
                  <a:srgbClr val="000000"/>
                </a:solidFill>
                <a:cs typeface="Arial"/>
                <a:sym typeface="Symbol"/>
              </a:rPr>
              <a:t>×</a:t>
            </a:r>
            <a:r>
              <a:rPr lang="en-US" sz="1800" i="1" dirty="0">
                <a:solidFill>
                  <a:srgbClr val="000000"/>
                </a:solidFill>
                <a:cs typeface="Times New Roman" pitchFamily="18" charset="0"/>
              </a:rPr>
              <a:t> (MPC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r>
              <a:rPr lang="en-US" sz="1800" i="1" dirty="0">
                <a:solidFill>
                  <a:srgbClr val="000000"/>
                </a:solidFill>
                <a:cs typeface="Times New Roman" pitchFamily="18" charset="0"/>
              </a:rPr>
              <a:t>)</a:t>
            </a:r>
          </a:p>
          <a:p>
            <a:pPr marL="4514850" indent="-4514850">
              <a:spcAft>
                <a:spcPts val="0"/>
              </a:spcAft>
              <a:defRPr/>
            </a:pPr>
            <a:r>
              <a:rPr lang="en-US" sz="1800" i="1" dirty="0">
                <a:solidFill>
                  <a:srgbClr val="000000"/>
                </a:solidFill>
                <a:cs typeface="Times New Roman" pitchFamily="18" charset="0"/>
              </a:rPr>
              <a:t>			= MPC</a:t>
            </a:r>
            <a:r>
              <a:rPr lang="en-US" sz="1800" i="1" baseline="30000" dirty="0">
                <a:solidFill>
                  <a:srgbClr val="000000"/>
                </a:solidFill>
                <a:cs typeface="Times New Roman" pitchFamily="18" charset="0"/>
              </a:rPr>
              <a:t>2</a:t>
            </a:r>
            <a:r>
              <a:rPr lang="en-US" sz="1800" i="1" dirty="0">
                <a:solidFill>
                  <a:srgbClr val="000000"/>
                </a:solidFill>
                <a:cs typeface="Times New Roman" pitchFamily="18" charset="0"/>
              </a:rPr>
              <a:t>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p>
          <a:p>
            <a:pPr>
              <a:spcAft>
                <a:spcPts val="0"/>
              </a:spcAft>
              <a:defRPr/>
            </a:pPr>
            <a:r>
              <a:rPr lang="en-US" sz="1800" i="1" dirty="0">
                <a:solidFill>
                  <a:srgbClr val="000000"/>
                </a:solidFill>
                <a:cs typeface="Times New Roman" pitchFamily="18" charset="0"/>
              </a:rPr>
              <a:t>Plus </a:t>
            </a:r>
            <a:r>
              <a:rPr lang="en-US" sz="1800" dirty="0">
                <a:solidFill>
                  <a:srgbClr val="000000"/>
                </a:solidFill>
                <a:cs typeface="Times New Roman" pitchFamily="18" charset="0"/>
              </a:rPr>
              <a:t>the third induced increase in consumption</a:t>
            </a:r>
            <a:r>
              <a:rPr lang="en-US" sz="1800" i="1" dirty="0">
                <a:solidFill>
                  <a:srgbClr val="000000"/>
                </a:solidFill>
                <a:cs typeface="Times New Roman" pitchFamily="18" charset="0"/>
              </a:rPr>
              <a:t>	= MPC </a:t>
            </a:r>
            <a:r>
              <a:rPr lang="en-US" sz="1800" i="1" dirty="0">
                <a:solidFill>
                  <a:srgbClr val="000000"/>
                </a:solidFill>
                <a:cs typeface="Arial"/>
                <a:sym typeface="Symbol"/>
              </a:rPr>
              <a:t>×</a:t>
            </a:r>
            <a:r>
              <a:rPr lang="en-US" sz="1800" i="1" dirty="0">
                <a:solidFill>
                  <a:srgbClr val="000000"/>
                </a:solidFill>
                <a:cs typeface="Times New Roman" pitchFamily="18" charset="0"/>
              </a:rPr>
              <a:t> (MPC</a:t>
            </a:r>
            <a:r>
              <a:rPr lang="en-US" sz="1800" i="1" baseline="30000" dirty="0">
                <a:solidFill>
                  <a:srgbClr val="000000"/>
                </a:solidFill>
                <a:cs typeface="Times New Roman" pitchFamily="18" charset="0"/>
              </a:rPr>
              <a:t>2</a:t>
            </a:r>
            <a:r>
              <a:rPr lang="en-US" sz="1800" i="1" dirty="0">
                <a:solidFill>
                  <a:srgbClr val="000000"/>
                </a:solidFill>
                <a:cs typeface="Times New Roman" pitchFamily="18" charset="0"/>
              </a:rPr>
              <a:t>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r>
              <a:rPr lang="en-US" sz="1800" i="1" dirty="0">
                <a:solidFill>
                  <a:srgbClr val="000000"/>
                </a:solidFill>
                <a:cs typeface="Times New Roman" pitchFamily="18" charset="0"/>
              </a:rPr>
              <a:t>)</a:t>
            </a:r>
          </a:p>
          <a:p>
            <a:pPr marL="4286250" indent="-4286250">
              <a:spcAft>
                <a:spcPts val="0"/>
              </a:spcAft>
              <a:defRPr/>
            </a:pPr>
            <a:r>
              <a:rPr lang="en-US" sz="1800" i="1" dirty="0">
                <a:solidFill>
                  <a:srgbClr val="000000"/>
                </a:solidFill>
                <a:cs typeface="Times New Roman" pitchFamily="18" charset="0"/>
              </a:rPr>
              <a:t>			= MPC</a:t>
            </a:r>
            <a:r>
              <a:rPr lang="en-US" sz="1800" i="1" baseline="30000" dirty="0">
                <a:solidFill>
                  <a:srgbClr val="000000"/>
                </a:solidFill>
                <a:cs typeface="Times New Roman" pitchFamily="18" charset="0"/>
              </a:rPr>
              <a:t>3</a:t>
            </a:r>
            <a:r>
              <a:rPr lang="en-US" sz="1800" i="1" dirty="0">
                <a:solidFill>
                  <a:srgbClr val="000000"/>
                </a:solidFill>
                <a:cs typeface="Times New Roman" pitchFamily="18" charset="0"/>
              </a:rPr>
              <a:t>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p>
          <a:p>
            <a:pPr>
              <a:spcAft>
                <a:spcPts val="0"/>
              </a:spcAft>
              <a:defRPr/>
            </a:pPr>
            <a:r>
              <a:rPr lang="en-US" sz="1800" i="1" dirty="0">
                <a:solidFill>
                  <a:srgbClr val="000000"/>
                </a:solidFill>
                <a:cs typeface="Times New Roman" pitchFamily="18" charset="0"/>
              </a:rPr>
              <a:t>Plus </a:t>
            </a:r>
            <a:r>
              <a:rPr lang="en-US" sz="1800" dirty="0">
                <a:solidFill>
                  <a:srgbClr val="000000"/>
                </a:solidFill>
                <a:cs typeface="Times New Roman" pitchFamily="18" charset="0"/>
              </a:rPr>
              <a:t>the fourth induced increase in consumption </a:t>
            </a:r>
            <a:r>
              <a:rPr lang="en-US" sz="1800" i="1" dirty="0">
                <a:solidFill>
                  <a:srgbClr val="000000"/>
                </a:solidFill>
                <a:cs typeface="Times New Roman" pitchFamily="18" charset="0"/>
              </a:rPr>
              <a:t>	= MPC </a:t>
            </a:r>
            <a:r>
              <a:rPr lang="en-US" sz="1800" i="1" dirty="0">
                <a:solidFill>
                  <a:srgbClr val="000000"/>
                </a:solidFill>
                <a:cs typeface="Arial"/>
                <a:sym typeface="Symbol"/>
              </a:rPr>
              <a:t>×</a:t>
            </a:r>
            <a:r>
              <a:rPr lang="en-US" sz="1800" i="1" dirty="0">
                <a:solidFill>
                  <a:srgbClr val="000000"/>
                </a:solidFill>
                <a:cs typeface="Times New Roman" pitchFamily="18" charset="0"/>
              </a:rPr>
              <a:t> (MPC</a:t>
            </a:r>
            <a:r>
              <a:rPr lang="en-US" sz="1800" i="1" baseline="30000" dirty="0">
                <a:solidFill>
                  <a:srgbClr val="000000"/>
                </a:solidFill>
                <a:cs typeface="Times New Roman" pitchFamily="18" charset="0"/>
              </a:rPr>
              <a:t>3</a:t>
            </a:r>
            <a:r>
              <a:rPr lang="en-US" sz="1800" i="1" dirty="0">
                <a:solidFill>
                  <a:srgbClr val="000000"/>
                </a:solidFill>
                <a:cs typeface="Times New Roman" pitchFamily="18" charset="0"/>
              </a:rPr>
              <a:t>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r>
              <a:rPr lang="en-US" sz="1800" i="1" dirty="0">
                <a:solidFill>
                  <a:srgbClr val="000000"/>
                </a:solidFill>
                <a:cs typeface="Times New Roman" pitchFamily="18" charset="0"/>
              </a:rPr>
              <a:t>)</a:t>
            </a:r>
          </a:p>
          <a:p>
            <a:pPr marL="4400550" indent="-4400550">
              <a:spcAft>
                <a:spcPts val="0"/>
              </a:spcAft>
              <a:defRPr/>
            </a:pPr>
            <a:r>
              <a:rPr lang="en-US" sz="1800" i="1" dirty="0">
                <a:solidFill>
                  <a:srgbClr val="000000"/>
                </a:solidFill>
                <a:cs typeface="Times New Roman" pitchFamily="18" charset="0"/>
              </a:rPr>
              <a:t>			= MPC</a:t>
            </a:r>
            <a:r>
              <a:rPr lang="en-US" sz="1800" i="1" baseline="30000" dirty="0">
                <a:solidFill>
                  <a:srgbClr val="000000"/>
                </a:solidFill>
                <a:cs typeface="Times New Roman" pitchFamily="18" charset="0"/>
              </a:rPr>
              <a:t>4</a:t>
            </a:r>
            <a:r>
              <a:rPr lang="en-US" sz="1800" i="1" dirty="0">
                <a:solidFill>
                  <a:srgbClr val="000000"/>
                </a:solidFill>
                <a:cs typeface="Times New Roman" pitchFamily="18" charset="0"/>
              </a:rPr>
              <a:t> </a:t>
            </a:r>
            <a:r>
              <a:rPr lang="en-US" sz="1800" i="1" dirty="0">
                <a:solidFill>
                  <a:srgbClr val="000000"/>
                </a:solidFill>
                <a:cs typeface="Arial"/>
                <a:sym typeface="Symbol"/>
              </a:rPr>
              <a:t>×</a:t>
            </a:r>
            <a:r>
              <a:rPr lang="en-US" sz="1800" i="1" dirty="0">
                <a:solidFill>
                  <a:srgbClr val="000000"/>
                </a:solidFill>
                <a:cs typeface="Times New Roman" pitchFamily="18" charset="0"/>
              </a:rPr>
              <a:t> $100 </a:t>
            </a:r>
            <a:r>
              <a:rPr lang="en-US" sz="1800" dirty="0">
                <a:solidFill>
                  <a:srgbClr val="000000"/>
                </a:solidFill>
                <a:cs typeface="Times New Roman" pitchFamily="18" charset="0"/>
              </a:rPr>
              <a:t>billion</a:t>
            </a:r>
          </a:p>
          <a:p>
            <a:pPr marL="4829175" indent="-4829175">
              <a:spcAft>
                <a:spcPts val="0"/>
              </a:spcAft>
              <a:defRPr/>
            </a:pPr>
            <a:r>
              <a:rPr lang="en-US" sz="1800" dirty="0">
                <a:solidFill>
                  <a:srgbClr val="000000"/>
                </a:solidFill>
                <a:cs typeface="Times New Roman" pitchFamily="18" charset="0"/>
              </a:rPr>
              <a:t>And so on </a:t>
            </a:r>
            <a:r>
              <a:rPr lang="en-US" sz="1800" i="1" dirty="0">
                <a:solidFill>
                  <a:srgbClr val="000000"/>
                </a:solidFill>
                <a:cs typeface="Times New Roman" pitchFamily="18" charset="0"/>
              </a:rPr>
              <a:t>…</a:t>
            </a:r>
            <a:endParaRPr lang="en-US" sz="1800" dirty="0"/>
          </a:p>
        </p:txBody>
      </p:sp>
    </p:spTree>
    <p:extLst>
      <p:ext uri="{BB962C8B-B14F-4D97-AF65-F5344CB8AC3E}">
        <p14:creationId xmlns:p14="http://schemas.microsoft.com/office/powerpoint/2010/main" val="20637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left)">
                                      <p:cBhvr>
                                        <p:cTn id="44" dur="500"/>
                                        <p:tgtEl>
                                          <p:spTgt spid="3">
                                            <p:txEl>
                                              <p:pRg st="10" end="10"/>
                                            </p:txEl>
                                          </p:spTgt>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500"/>
                                        <p:tgtEl>
                                          <p:spTgt spid="3">
                                            <p:txEl>
                                              <p:pRg st="11" end="11"/>
                                            </p:txEl>
                                          </p:spTgt>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left)">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formula for the multiplier</a:t>
            </a:r>
          </a:p>
        </p:txBody>
      </p:sp>
      <p:sp>
        <p:nvSpPr>
          <p:cNvPr id="3" name="Text Placeholder 2"/>
          <p:cNvSpPr>
            <a:spLocks noGrp="1"/>
          </p:cNvSpPr>
          <p:nvPr>
            <p:ph type="body" sz="quarter" idx="11"/>
          </p:nvPr>
        </p:nvSpPr>
        <p:spPr>
          <a:xfrm>
            <a:off x="152400" y="838200"/>
            <a:ext cx="8839200" cy="457200"/>
          </a:xfrm>
        </p:spPr>
        <p:txBody>
          <a:bodyPr/>
          <a:lstStyle/>
          <a:p>
            <a:r>
              <a:rPr lang="en-US" dirty="0"/>
              <a:t>This becomes the infinite sum:</a:t>
            </a:r>
          </a:p>
        </p:txBody>
      </p:sp>
      <p:sp>
        <p:nvSpPr>
          <p:cNvPr id="8" name="Rectangle 11"/>
          <p:cNvSpPr>
            <a:spLocks noChangeArrowheads="1"/>
          </p:cNvSpPr>
          <p:nvPr/>
        </p:nvSpPr>
        <p:spPr bwMode="auto">
          <a:xfrm>
            <a:off x="1005840" y="1200802"/>
            <a:ext cx="7032625" cy="646113"/>
          </a:xfrm>
          <a:prstGeom prst="rect">
            <a:avLst/>
          </a:prstGeom>
          <a:noFill/>
          <a:ln w="9525" algn="ctr">
            <a:noFill/>
            <a:miter lim="800000"/>
            <a:headEnd/>
            <a:tailEnd/>
          </a:ln>
        </p:spPr>
        <p:txBody>
          <a:bodyPr anchor="ctr">
            <a:spAutoFit/>
          </a:bodyPr>
          <a:lstStyle/>
          <a:p>
            <a:pPr>
              <a:spcBef>
                <a:spcPts val="0"/>
              </a:spcBef>
              <a:spcAft>
                <a:spcPts val="0"/>
              </a:spcAft>
              <a:defRPr/>
            </a:pPr>
            <a:r>
              <a:rPr lang="en-US" sz="1800" b="0" dirty="0">
                <a:solidFill>
                  <a:srgbClr val="000000"/>
                </a:solidFill>
                <a:latin typeface="Times New Roman" pitchFamily="18" charset="0"/>
                <a:cs typeface="Times New Roman" pitchFamily="18" charset="0"/>
              </a:rPr>
              <a:t>Total change in GDP = $100 billion + </a:t>
            </a:r>
            <a:r>
              <a:rPr lang="en-US" sz="1800" b="0" i="1" dirty="0">
                <a:solidFill>
                  <a:srgbClr val="000000"/>
                </a:solidFill>
                <a:latin typeface="Times New Roman" pitchFamily="18" charset="0"/>
                <a:cs typeface="Times New Roman" pitchFamily="18" charset="0"/>
              </a:rPr>
              <a:t>MPC</a:t>
            </a:r>
            <a:r>
              <a:rPr lang="en-US" sz="1800" b="0" dirty="0">
                <a:solidFill>
                  <a:srgbClr val="000000"/>
                </a:solidFill>
                <a:latin typeface="Times New Roman" pitchFamily="18" charset="0"/>
                <a:cs typeface="Times New Roman" pitchFamily="18" charset="0"/>
              </a:rPr>
              <a:t> </a:t>
            </a:r>
            <a:r>
              <a:rPr lang="en-US" sz="1800" b="0" dirty="0">
                <a:solidFill>
                  <a:srgbClr val="000000"/>
                </a:solidFill>
                <a:latin typeface="Arial"/>
                <a:cs typeface="Arial"/>
              </a:rPr>
              <a:t>×</a:t>
            </a:r>
            <a:r>
              <a:rPr lang="en-US" sz="1800" b="0" dirty="0">
                <a:solidFill>
                  <a:srgbClr val="000000"/>
                </a:solidFill>
                <a:latin typeface="Times New Roman" pitchFamily="18" charset="0"/>
                <a:cs typeface="Times New Roman" pitchFamily="18" charset="0"/>
              </a:rPr>
              <a:t> $100 billion + </a:t>
            </a:r>
            <a:r>
              <a:rPr lang="en-US" sz="1800" b="0" i="1" dirty="0">
                <a:solidFill>
                  <a:srgbClr val="000000"/>
                </a:solidFill>
                <a:latin typeface="Times New Roman" pitchFamily="18" charset="0"/>
                <a:cs typeface="Times New Roman" pitchFamily="18" charset="0"/>
              </a:rPr>
              <a:t>MPC</a:t>
            </a:r>
            <a:r>
              <a:rPr lang="en-US" sz="1800" b="0" baseline="30000" dirty="0">
                <a:solidFill>
                  <a:srgbClr val="000000"/>
                </a:solidFill>
                <a:latin typeface="Times New Roman" pitchFamily="18" charset="0"/>
                <a:cs typeface="Times New Roman" pitchFamily="18" charset="0"/>
              </a:rPr>
              <a:t>2</a:t>
            </a:r>
          </a:p>
          <a:p>
            <a:pPr indent="228600">
              <a:spcBef>
                <a:spcPts val="0"/>
              </a:spcBef>
              <a:spcAft>
                <a:spcPts val="0"/>
              </a:spcAft>
              <a:defRPr/>
            </a:pPr>
            <a:r>
              <a:rPr lang="en-US" sz="1800" b="0" dirty="0">
                <a:solidFill>
                  <a:srgbClr val="000000"/>
                </a:solidFill>
                <a:latin typeface="Arial"/>
                <a:cs typeface="Arial"/>
              </a:rPr>
              <a:t>×</a:t>
            </a:r>
            <a:r>
              <a:rPr lang="en-US" sz="1800" b="0" dirty="0">
                <a:solidFill>
                  <a:srgbClr val="000000"/>
                </a:solidFill>
                <a:latin typeface="Times New Roman" pitchFamily="18" charset="0"/>
                <a:cs typeface="Times New Roman" pitchFamily="18" charset="0"/>
              </a:rPr>
              <a:t> $100 billion + </a:t>
            </a:r>
            <a:r>
              <a:rPr lang="en-US" sz="1800" b="0" i="1" dirty="0">
                <a:solidFill>
                  <a:srgbClr val="000000"/>
                </a:solidFill>
                <a:latin typeface="Times New Roman" pitchFamily="18" charset="0"/>
                <a:cs typeface="Times New Roman" pitchFamily="18" charset="0"/>
              </a:rPr>
              <a:t>MPC</a:t>
            </a:r>
            <a:r>
              <a:rPr lang="en-US" sz="1800" b="0" baseline="30000" dirty="0">
                <a:solidFill>
                  <a:srgbClr val="000000"/>
                </a:solidFill>
                <a:latin typeface="Times New Roman" pitchFamily="18" charset="0"/>
                <a:cs typeface="Times New Roman" pitchFamily="18" charset="0"/>
              </a:rPr>
              <a:t>3</a:t>
            </a:r>
            <a:r>
              <a:rPr lang="en-US" sz="1800" b="0" dirty="0">
                <a:solidFill>
                  <a:srgbClr val="000000"/>
                </a:solidFill>
                <a:latin typeface="Times New Roman" pitchFamily="18" charset="0"/>
                <a:cs typeface="Times New Roman" pitchFamily="18" charset="0"/>
              </a:rPr>
              <a:t> </a:t>
            </a:r>
            <a:r>
              <a:rPr lang="en-US" sz="1800" b="0" dirty="0">
                <a:solidFill>
                  <a:srgbClr val="000000"/>
                </a:solidFill>
                <a:latin typeface="Arial"/>
                <a:cs typeface="Arial"/>
              </a:rPr>
              <a:t>×</a:t>
            </a:r>
            <a:r>
              <a:rPr lang="en-US" sz="1800" b="0" dirty="0">
                <a:solidFill>
                  <a:srgbClr val="000000"/>
                </a:solidFill>
                <a:latin typeface="Times New Roman" pitchFamily="18" charset="0"/>
                <a:cs typeface="Times New Roman" pitchFamily="18" charset="0"/>
              </a:rPr>
              <a:t> $100 billion + </a:t>
            </a:r>
            <a:r>
              <a:rPr lang="en-US" sz="1800" b="0" i="1" dirty="0">
                <a:solidFill>
                  <a:srgbClr val="000000"/>
                </a:solidFill>
                <a:latin typeface="Times New Roman" pitchFamily="18" charset="0"/>
                <a:cs typeface="Times New Roman" pitchFamily="18" charset="0"/>
              </a:rPr>
              <a:t>MPC</a:t>
            </a:r>
            <a:r>
              <a:rPr lang="en-US" sz="1800" b="0" baseline="30000" dirty="0">
                <a:solidFill>
                  <a:srgbClr val="000000"/>
                </a:solidFill>
                <a:latin typeface="Times New Roman" pitchFamily="18" charset="0"/>
                <a:cs typeface="Times New Roman" pitchFamily="18" charset="0"/>
              </a:rPr>
              <a:t>4</a:t>
            </a:r>
            <a:r>
              <a:rPr lang="en-US" sz="1800" b="0" dirty="0">
                <a:solidFill>
                  <a:srgbClr val="000000"/>
                </a:solidFill>
                <a:latin typeface="Times New Roman" pitchFamily="18" charset="0"/>
                <a:cs typeface="Times New Roman" pitchFamily="18" charset="0"/>
              </a:rPr>
              <a:t> </a:t>
            </a:r>
            <a:r>
              <a:rPr lang="en-US" sz="1800" b="0" dirty="0">
                <a:solidFill>
                  <a:srgbClr val="000000"/>
                </a:solidFill>
                <a:latin typeface="Arial"/>
                <a:cs typeface="Arial"/>
              </a:rPr>
              <a:t>×</a:t>
            </a:r>
            <a:r>
              <a:rPr lang="en-US" sz="1800" b="0" dirty="0">
                <a:solidFill>
                  <a:srgbClr val="000000"/>
                </a:solidFill>
                <a:latin typeface="Times New Roman" pitchFamily="18" charset="0"/>
                <a:cs typeface="Times New Roman" pitchFamily="18" charset="0"/>
              </a:rPr>
              <a:t> $100 billion + …)</a:t>
            </a:r>
          </a:p>
        </p:txBody>
      </p:sp>
      <p:sp>
        <p:nvSpPr>
          <p:cNvPr id="4" name="Text Placeholder 2"/>
          <p:cNvSpPr txBox="1">
            <a:spLocks/>
          </p:cNvSpPr>
          <p:nvPr/>
        </p:nvSpPr>
        <p:spPr>
          <a:xfrm>
            <a:off x="152400" y="19050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t>Which we can rewrite as:</a:t>
            </a:r>
          </a:p>
        </p:txBody>
      </p:sp>
      <p:sp>
        <p:nvSpPr>
          <p:cNvPr id="9" name="Rectangle 11"/>
          <p:cNvSpPr>
            <a:spLocks noChangeArrowheads="1"/>
          </p:cNvSpPr>
          <p:nvPr/>
        </p:nvSpPr>
        <p:spPr bwMode="auto">
          <a:xfrm>
            <a:off x="1005840" y="2325688"/>
            <a:ext cx="6905625" cy="646112"/>
          </a:xfrm>
          <a:prstGeom prst="rect">
            <a:avLst/>
          </a:prstGeom>
          <a:noFill/>
          <a:ln w="9525" algn="ctr">
            <a:noFill/>
            <a:miter lim="800000"/>
            <a:headEnd/>
            <a:tailEnd/>
          </a:ln>
        </p:spPr>
        <p:txBody>
          <a:bodyPr anchor="ctr">
            <a:spAutoFit/>
          </a:bodyPr>
          <a:lstStyle/>
          <a:p>
            <a:pPr marL="2171700" indent="-2171700"/>
            <a:r>
              <a:rPr lang="en-US" sz="1800" b="0" dirty="0">
                <a:solidFill>
                  <a:srgbClr val="000000"/>
                </a:solidFill>
                <a:latin typeface="Times New Roman" pitchFamily="18" charset="0"/>
                <a:cs typeface="Times New Roman" pitchFamily="18" charset="0"/>
              </a:rPr>
              <a:t>Total change in GDP = $100 billion </a:t>
            </a:r>
            <a:r>
              <a:rPr lang="en-US" sz="1800" b="0" dirty="0">
                <a:solidFill>
                  <a:srgbClr val="000000"/>
                </a:solidFill>
              </a:rPr>
              <a:t>×</a:t>
            </a:r>
            <a:r>
              <a:rPr lang="en-US" sz="1800" b="0" dirty="0">
                <a:solidFill>
                  <a:srgbClr val="000000"/>
                </a:solidFill>
                <a:latin typeface="Times New Roman" pitchFamily="18" charset="0"/>
                <a:cs typeface="Times New Roman" pitchFamily="18" charset="0"/>
              </a:rPr>
              <a:t> (1 + </a:t>
            </a:r>
            <a:r>
              <a:rPr lang="en-US" sz="1800" b="0" i="1" dirty="0">
                <a:solidFill>
                  <a:srgbClr val="000000"/>
                </a:solidFill>
                <a:latin typeface="Times New Roman" pitchFamily="18" charset="0"/>
                <a:cs typeface="Times New Roman" pitchFamily="18" charset="0"/>
              </a:rPr>
              <a:t>MPC</a:t>
            </a:r>
            <a:r>
              <a:rPr lang="en-US" sz="1800" b="0" dirty="0">
                <a:solidFill>
                  <a:srgbClr val="000000"/>
                </a:solidFill>
                <a:latin typeface="Times New Roman" pitchFamily="18" charset="0"/>
                <a:cs typeface="Times New Roman" pitchFamily="18" charset="0"/>
              </a:rPr>
              <a:t> + </a:t>
            </a:r>
            <a:r>
              <a:rPr lang="en-US" sz="1800" b="0" i="1" dirty="0">
                <a:solidFill>
                  <a:srgbClr val="000000"/>
                </a:solidFill>
                <a:latin typeface="Times New Roman" pitchFamily="18" charset="0"/>
                <a:cs typeface="Times New Roman" pitchFamily="18" charset="0"/>
              </a:rPr>
              <a:t>MPC</a:t>
            </a:r>
            <a:r>
              <a:rPr lang="en-US" sz="1800" b="0" baseline="30000" dirty="0">
                <a:solidFill>
                  <a:srgbClr val="000000"/>
                </a:solidFill>
                <a:latin typeface="Times New Roman" pitchFamily="18" charset="0"/>
                <a:cs typeface="Times New Roman" pitchFamily="18" charset="0"/>
              </a:rPr>
              <a:t>2</a:t>
            </a:r>
            <a:r>
              <a:rPr lang="en-US" sz="1800" b="0" dirty="0">
                <a:solidFill>
                  <a:srgbClr val="000000"/>
                </a:solidFill>
                <a:latin typeface="Times New Roman" pitchFamily="18" charset="0"/>
                <a:cs typeface="Times New Roman" pitchFamily="18" charset="0"/>
              </a:rPr>
              <a:t> + </a:t>
            </a:r>
            <a:r>
              <a:rPr lang="en-US" sz="1800" b="0" i="1" dirty="0">
                <a:solidFill>
                  <a:srgbClr val="000000"/>
                </a:solidFill>
                <a:latin typeface="Times New Roman" pitchFamily="18" charset="0"/>
                <a:cs typeface="Times New Roman" pitchFamily="18" charset="0"/>
              </a:rPr>
              <a:t>MPC</a:t>
            </a:r>
            <a:r>
              <a:rPr lang="en-US" sz="1800" b="0" baseline="30000" dirty="0">
                <a:solidFill>
                  <a:srgbClr val="000000"/>
                </a:solidFill>
                <a:latin typeface="Times New Roman" pitchFamily="18" charset="0"/>
                <a:cs typeface="Times New Roman" pitchFamily="18" charset="0"/>
              </a:rPr>
              <a:t>3</a:t>
            </a:r>
            <a:r>
              <a:rPr lang="en-US" sz="1800" b="0" dirty="0">
                <a:solidFill>
                  <a:srgbClr val="000000"/>
                </a:solidFill>
                <a:latin typeface="Times New Roman" pitchFamily="18" charset="0"/>
                <a:cs typeface="Times New Roman" pitchFamily="18" charset="0"/>
              </a:rPr>
              <a:t> </a:t>
            </a:r>
            <a:br>
              <a:rPr lang="en-US" sz="1800" b="0" dirty="0">
                <a:solidFill>
                  <a:srgbClr val="000000"/>
                </a:solidFill>
                <a:latin typeface="Times New Roman" pitchFamily="18" charset="0"/>
                <a:cs typeface="Times New Roman" pitchFamily="18" charset="0"/>
              </a:rPr>
            </a:br>
            <a:r>
              <a:rPr lang="en-US" sz="1800" b="0" dirty="0">
                <a:solidFill>
                  <a:srgbClr val="000000"/>
                </a:solidFill>
                <a:latin typeface="Times New Roman" pitchFamily="18" charset="0"/>
                <a:cs typeface="Times New Roman" pitchFamily="18" charset="0"/>
              </a:rPr>
              <a:t>+ </a:t>
            </a:r>
            <a:r>
              <a:rPr lang="en-US" sz="1800" b="0" i="1" dirty="0">
                <a:solidFill>
                  <a:srgbClr val="000000"/>
                </a:solidFill>
                <a:latin typeface="Times New Roman" pitchFamily="18" charset="0"/>
                <a:cs typeface="Times New Roman" pitchFamily="18" charset="0"/>
              </a:rPr>
              <a:t>MPC</a:t>
            </a:r>
            <a:r>
              <a:rPr lang="en-US" sz="1800" b="0" baseline="30000" dirty="0">
                <a:solidFill>
                  <a:srgbClr val="000000"/>
                </a:solidFill>
                <a:latin typeface="Times New Roman" pitchFamily="18" charset="0"/>
                <a:cs typeface="Times New Roman" pitchFamily="18" charset="0"/>
              </a:rPr>
              <a:t>4</a:t>
            </a:r>
            <a:r>
              <a:rPr lang="en-US" sz="1800" b="0" dirty="0">
                <a:solidFill>
                  <a:srgbClr val="000000"/>
                </a:solidFill>
                <a:latin typeface="Times New Roman" pitchFamily="18" charset="0"/>
                <a:cs typeface="Times New Roman" pitchFamily="18" charset="0"/>
              </a:rPr>
              <a:t> + …)</a:t>
            </a:r>
          </a:p>
        </p:txBody>
      </p:sp>
      <p:sp>
        <p:nvSpPr>
          <p:cNvPr id="5" name="Text Placeholder 2"/>
          <p:cNvSpPr txBox="1">
            <a:spLocks/>
          </p:cNvSpPr>
          <p:nvPr/>
        </p:nvSpPr>
        <p:spPr>
          <a:xfrm>
            <a:off x="152400" y="29718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dirty="0"/>
              <a:t>by factoring out the initial $100 billion increase in investment.</a:t>
            </a:r>
          </a:p>
          <a:p>
            <a:pPr>
              <a:spcAft>
                <a:spcPts val="0"/>
              </a:spcAft>
            </a:pPr>
            <a:r>
              <a:rPr lang="en-US" dirty="0"/>
              <a:t>Since MPC is less than 1, the expression in parentheses is:</a:t>
            </a:r>
          </a:p>
        </p:txBody>
      </p:sp>
      <p:graphicFrame>
        <p:nvGraphicFramePr>
          <p:cNvPr id="10" name="Object 9"/>
          <p:cNvGraphicFramePr>
            <a:graphicFrameLocks noChangeAspect="1"/>
          </p:cNvGraphicFramePr>
          <p:nvPr>
            <p:extLst>
              <p:ext uri="{D42A27DB-BD31-4B8C-83A1-F6EECF244321}">
                <p14:modId xmlns:p14="http://schemas.microsoft.com/office/powerpoint/2010/main" val="1884842683"/>
              </p:ext>
            </p:extLst>
          </p:nvPr>
        </p:nvGraphicFramePr>
        <p:xfrm>
          <a:off x="3881438" y="3810000"/>
          <a:ext cx="854075" cy="577850"/>
        </p:xfrm>
        <a:graphic>
          <a:graphicData uri="http://schemas.openxmlformats.org/presentationml/2006/ole">
            <mc:AlternateContent xmlns:mc="http://schemas.openxmlformats.org/markup-compatibility/2006">
              <mc:Choice xmlns:v="urn:schemas-microsoft-com:vml" Requires="v">
                <p:oleObj name="Equation" r:id="rId2" imgW="583947" imgH="393529" progId="Equation.3">
                  <p:embed/>
                </p:oleObj>
              </mc:Choice>
              <mc:Fallback>
                <p:oleObj name="Equation" r:id="rId2" imgW="583947" imgH="393529"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3810000"/>
                        <a:ext cx="8540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Placeholder 2"/>
          <p:cNvSpPr txBox="1">
            <a:spLocks/>
          </p:cNvSpPr>
          <p:nvPr/>
        </p:nvSpPr>
        <p:spPr>
          <a:xfrm>
            <a:off x="152400" y="4343400"/>
            <a:ext cx="8839200" cy="16764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dirty="0"/>
              <a:t>In our case, MPC = 0.75; so the multiplier is 1/(1-0.75) = 4. A $100 billion increase in investment eventually results in a $400 billion increase in equilibrium real GDP.</a:t>
            </a:r>
          </a:p>
          <a:p>
            <a:pPr>
              <a:spcAft>
                <a:spcPts val="0"/>
              </a:spcAft>
            </a:pPr>
            <a:r>
              <a:rPr lang="en-US" dirty="0"/>
              <a:t>The general formula for the multiplier is:</a:t>
            </a:r>
          </a:p>
        </p:txBody>
      </p:sp>
      <p:graphicFrame>
        <p:nvGraphicFramePr>
          <p:cNvPr id="11" name="Object 10"/>
          <p:cNvGraphicFramePr>
            <a:graphicFrameLocks noChangeAspect="1"/>
          </p:cNvGraphicFramePr>
          <p:nvPr>
            <p:extLst>
              <p:ext uri="{D42A27DB-BD31-4B8C-83A1-F6EECF244321}">
                <p14:modId xmlns:p14="http://schemas.microsoft.com/office/powerpoint/2010/main" val="2156122315"/>
              </p:ext>
            </p:extLst>
          </p:nvPr>
        </p:nvGraphicFramePr>
        <p:xfrm>
          <a:off x="1747838" y="5843588"/>
          <a:ext cx="5461000" cy="614362"/>
        </p:xfrm>
        <a:graphic>
          <a:graphicData uri="http://schemas.openxmlformats.org/presentationml/2006/ole">
            <mc:AlternateContent xmlns:mc="http://schemas.openxmlformats.org/markup-compatibility/2006">
              <mc:Choice xmlns:v="urn:schemas-microsoft-com:vml" Requires="v">
                <p:oleObj name="Equation" r:id="rId4" imgW="3810000" imgH="419100" progId="Equation.3">
                  <p:embed/>
                </p:oleObj>
              </mc:Choice>
              <mc:Fallback>
                <p:oleObj name="Equation" r:id="rId4" imgW="38100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838" y="5843588"/>
                        <a:ext cx="54610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20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Summarizing the multiplier effect</a:t>
            </a:r>
          </a:p>
        </p:txBody>
      </p:sp>
      <p:sp>
        <p:nvSpPr>
          <p:cNvPr id="3" name="Text Placeholder 2"/>
          <p:cNvSpPr>
            <a:spLocks noGrp="1"/>
          </p:cNvSpPr>
          <p:nvPr>
            <p:ph type="body" sz="quarter" idx="11"/>
          </p:nvPr>
        </p:nvSpPr>
        <p:spPr>
          <a:xfrm>
            <a:off x="152400" y="838200"/>
            <a:ext cx="8839200" cy="4876800"/>
          </a:xfrm>
        </p:spPr>
        <p:txBody>
          <a:bodyPr/>
          <a:lstStyle/>
          <a:p>
            <a:pPr marL="457200" indent="-457200">
              <a:spcBef>
                <a:spcPts val="0"/>
              </a:spcBef>
              <a:spcAft>
                <a:spcPts val="1200"/>
              </a:spcAft>
              <a:buAutoNum type="arabicPeriod"/>
              <a:defRPr/>
            </a:pPr>
            <a:r>
              <a:rPr lang="en-US" dirty="0"/>
              <a:t>The multiplier effect occurs both for an increase and a decrease in planned aggregate expenditure.</a:t>
            </a:r>
          </a:p>
          <a:p>
            <a:pPr marL="457200" indent="-457200">
              <a:spcBef>
                <a:spcPts val="0"/>
              </a:spcBef>
              <a:spcAft>
                <a:spcPts val="1200"/>
              </a:spcAft>
              <a:buAutoNum type="arabicPeriod"/>
              <a:defRPr/>
            </a:pPr>
            <a:r>
              <a:rPr lang="en-US" dirty="0"/>
              <a:t>Because the multiplier is greater than 1, the economy is sensitive to changes in autonomous expenditure.</a:t>
            </a:r>
          </a:p>
          <a:p>
            <a:pPr marL="457200" indent="-457200">
              <a:spcBef>
                <a:spcPts val="0"/>
              </a:spcBef>
              <a:spcAft>
                <a:spcPts val="1200"/>
              </a:spcAft>
              <a:buAutoNum type="arabicPeriod"/>
              <a:defRPr/>
            </a:pPr>
            <a:r>
              <a:rPr lang="en-US" dirty="0"/>
              <a:t>The larger the MPC, the larger the value of the multiplier.</a:t>
            </a:r>
          </a:p>
          <a:p>
            <a:pPr marL="457200" indent="-457200">
              <a:spcBef>
                <a:spcPts val="0"/>
              </a:spcBef>
              <a:spcAft>
                <a:spcPts val="1200"/>
              </a:spcAft>
              <a:buAutoNum type="arabicPeriod"/>
              <a:defRPr/>
            </a:pPr>
            <a:r>
              <a:rPr lang="en-US" dirty="0"/>
              <a:t>Our model is somewhat simplified, omitting some real-world complications. For example, as real GDP changes, imports, inflation, interest rates, and income taxes will change.</a:t>
            </a:r>
          </a:p>
          <a:p>
            <a:pPr>
              <a:spcBef>
                <a:spcPts val="0"/>
              </a:spcBef>
              <a:spcAft>
                <a:spcPts val="1200"/>
              </a:spcAft>
              <a:defRPr/>
            </a:pPr>
            <a:endParaRPr lang="en-US" sz="2200" dirty="0"/>
          </a:p>
          <a:p>
            <a:pPr>
              <a:spcBef>
                <a:spcPts val="0"/>
              </a:spcBef>
              <a:spcAft>
                <a:spcPts val="1200"/>
              </a:spcAft>
              <a:defRPr/>
            </a:pPr>
            <a:r>
              <a:rPr lang="en-US" sz="2200" dirty="0"/>
              <a:t>The last point generally means that the value we estimate for the multiplier, from the MPC, is too high. In the next chapter, we will address some of these shortcomings. </a:t>
            </a:r>
            <a:endParaRPr lang="en-US" dirty="0"/>
          </a:p>
        </p:txBody>
      </p:sp>
    </p:spTree>
    <p:extLst>
      <p:ext uri="{BB962C8B-B14F-4D97-AF65-F5344CB8AC3E}">
        <p14:creationId xmlns:p14="http://schemas.microsoft.com/office/powerpoint/2010/main" val="3904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components of aggregate expenditure</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four components in our model will be the same four that we introduced in a previous chapter as the components of GDP:</a:t>
            </a:r>
          </a:p>
          <a:p>
            <a:pPr marL="342900" indent="-342900">
              <a:spcBef>
                <a:spcPts val="0"/>
              </a:spcBef>
              <a:spcAft>
                <a:spcPts val="1200"/>
              </a:spcAft>
              <a:buFont typeface="Arial" pitchFamily="34" charset="0"/>
              <a:buChar char="•"/>
              <a:defRPr/>
            </a:pPr>
            <a:r>
              <a:rPr lang="en-US" b="1" i="1" dirty="0"/>
              <a:t>Consumption (C)</a:t>
            </a:r>
            <a:r>
              <a:rPr lang="en-US" dirty="0"/>
              <a:t>: Spending by households on goods and services</a:t>
            </a:r>
          </a:p>
          <a:p>
            <a:pPr marL="342900" indent="-342900">
              <a:spcBef>
                <a:spcPts val="0"/>
              </a:spcBef>
              <a:spcAft>
                <a:spcPts val="1200"/>
              </a:spcAft>
              <a:buFont typeface="Arial" pitchFamily="34" charset="0"/>
              <a:buChar char="•"/>
              <a:defRPr/>
            </a:pPr>
            <a:r>
              <a:rPr lang="en-US" b="1" i="1" dirty="0"/>
              <a:t>Planned investment (I)</a:t>
            </a:r>
            <a:r>
              <a:rPr lang="en-US" dirty="0"/>
              <a:t>: Planned spending by firms on capital goods, and by households on new homes</a:t>
            </a:r>
          </a:p>
          <a:p>
            <a:pPr marL="342900" indent="-342900">
              <a:spcBef>
                <a:spcPts val="0"/>
              </a:spcBef>
              <a:spcAft>
                <a:spcPts val="1200"/>
              </a:spcAft>
              <a:buFont typeface="Arial" pitchFamily="34" charset="0"/>
              <a:buChar char="•"/>
              <a:defRPr/>
            </a:pPr>
            <a:r>
              <a:rPr lang="en-US" b="1" i="1" dirty="0"/>
              <a:t>Government purchases (G)</a:t>
            </a:r>
            <a:r>
              <a:rPr lang="en-US" dirty="0"/>
              <a:t>: Spending on all levels of government on goods and services</a:t>
            </a:r>
          </a:p>
          <a:p>
            <a:pPr marL="342900" indent="-342900">
              <a:spcBef>
                <a:spcPts val="0"/>
              </a:spcBef>
              <a:spcAft>
                <a:spcPts val="1200"/>
              </a:spcAft>
              <a:buFont typeface="Arial" pitchFamily="34" charset="0"/>
              <a:buChar char="•"/>
              <a:defRPr/>
            </a:pPr>
            <a:r>
              <a:rPr lang="en-US" b="1" i="1" dirty="0"/>
              <a:t>Net exports (NX)</a:t>
            </a:r>
            <a:r>
              <a:rPr lang="en-US" dirty="0"/>
              <a:t>: The value of exports minus the value of imports</a:t>
            </a:r>
          </a:p>
          <a:p>
            <a:pPr>
              <a:spcBef>
                <a:spcPts val="0"/>
              </a:spcBef>
              <a:spcAft>
                <a:spcPts val="1200"/>
              </a:spcAft>
              <a:defRPr/>
            </a:pPr>
            <a:endParaRPr lang="en-US" dirty="0"/>
          </a:p>
          <a:p>
            <a:pPr>
              <a:spcBef>
                <a:spcPts val="0"/>
              </a:spcBef>
              <a:spcAft>
                <a:spcPts val="1200"/>
              </a:spcAft>
              <a:defRPr/>
            </a:pPr>
            <a:r>
              <a:rPr lang="en-US" dirty="0"/>
              <a:t>Aggregate expenditure is the sum of these:</a:t>
            </a:r>
          </a:p>
          <a:p>
            <a:pPr>
              <a:spcBef>
                <a:spcPts val="0"/>
              </a:spcBef>
              <a:spcAft>
                <a:spcPts val="1200"/>
              </a:spcAft>
              <a:defRPr/>
            </a:pPr>
            <a:r>
              <a:rPr lang="en-US" dirty="0"/>
              <a:t>	</a:t>
            </a:r>
            <a:r>
              <a:rPr lang="en-US" i="1" dirty="0"/>
              <a:t>AE = C + I + G + NX</a:t>
            </a:r>
            <a:endParaRPr lang="en-US" dirty="0"/>
          </a:p>
        </p:txBody>
      </p:sp>
    </p:spTree>
    <p:extLst>
      <p:ext uri="{BB962C8B-B14F-4D97-AF65-F5344CB8AC3E}">
        <p14:creationId xmlns:p14="http://schemas.microsoft.com/office/powerpoint/2010/main" val="5206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paradox of thrift</a:t>
            </a:r>
          </a:p>
        </p:txBody>
      </p:sp>
      <p:sp>
        <p:nvSpPr>
          <p:cNvPr id="3" name="Text Placeholder 2"/>
          <p:cNvSpPr>
            <a:spLocks noGrp="1"/>
          </p:cNvSpPr>
          <p:nvPr>
            <p:ph type="body" sz="quarter" idx="11"/>
          </p:nvPr>
        </p:nvSpPr>
        <p:spPr/>
        <p:txBody>
          <a:bodyPr/>
          <a:lstStyle/>
          <a:p>
            <a:pPr>
              <a:spcAft>
                <a:spcPts val="0"/>
              </a:spcAft>
              <a:defRPr/>
            </a:pPr>
            <a:r>
              <a:rPr lang="en-US" dirty="0"/>
              <a:t>Recall the savings identity: </a:t>
            </a:r>
            <a:r>
              <a:rPr lang="en-US" i="1" dirty="0"/>
              <a:t>savings equals investment</a:t>
            </a:r>
            <a:r>
              <a:rPr lang="en-US" dirty="0"/>
              <a:t>.</a:t>
            </a:r>
          </a:p>
          <a:p>
            <a:pPr marL="342900" indent="-342900">
              <a:spcAft>
                <a:spcPts val="0"/>
              </a:spcAft>
              <a:buFont typeface="Arial" panose="020B0604020202020204" pitchFamily="34" charset="0"/>
              <a:buChar char="•"/>
              <a:defRPr/>
            </a:pPr>
            <a:r>
              <a:rPr lang="en-US" dirty="0"/>
              <a:t>This implied that savings were the key to long-term growth.</a:t>
            </a:r>
          </a:p>
          <a:p>
            <a:pPr>
              <a:spcAft>
                <a:spcPts val="0"/>
              </a:spcAft>
              <a:defRPr/>
            </a:pPr>
            <a:r>
              <a:rPr lang="en-US" dirty="0"/>
              <a:t>But consider what happens in the short-term if people save more: consumption decreases, and hence incomes decrease, so consumption decreases more… potentially pushing the economy into recession.</a:t>
            </a:r>
          </a:p>
          <a:p>
            <a:pPr marL="342900" indent="-342900">
              <a:spcAft>
                <a:spcPts val="0"/>
              </a:spcAft>
              <a:buFont typeface="Arial" panose="020B0604020202020204" pitchFamily="34" charset="0"/>
              <a:buChar char="•"/>
              <a:defRPr/>
            </a:pPr>
            <a:r>
              <a:rPr lang="en-US" dirty="0"/>
              <a:t>John Maynard Keynes referred to this as the </a:t>
            </a:r>
            <a:r>
              <a:rPr lang="en-US" i="1" dirty="0"/>
              <a:t>paradox of thrift</a:t>
            </a:r>
            <a:r>
              <a:rPr lang="en-US" dirty="0"/>
              <a:t>: what appears to be favorable in the long-run may be counterproductive in the short-run.</a:t>
            </a:r>
          </a:p>
          <a:p>
            <a:pPr>
              <a:spcAft>
                <a:spcPts val="0"/>
              </a:spcAft>
              <a:defRPr/>
            </a:pPr>
            <a:r>
              <a:rPr lang="en-US" dirty="0"/>
              <a:t>Economists debate whether this paradox of thrift really exists; increasing savings decreases the real interest rate; the consequent increase in investment spending may offset the decrease in consumption spending.</a:t>
            </a:r>
          </a:p>
          <a:p>
            <a:pPr marL="342900" indent="-342900">
              <a:spcAft>
                <a:spcPts val="0"/>
              </a:spcAft>
              <a:buFont typeface="Arial" panose="020B0604020202020204" pitchFamily="34" charset="0"/>
              <a:buChar char="•"/>
              <a:defRPr/>
            </a:pPr>
            <a:r>
              <a:rPr lang="en-US" dirty="0"/>
              <a:t>This is a real-world data-driven debate, unable to be settled by our simple model.</a:t>
            </a:r>
          </a:p>
        </p:txBody>
      </p:sp>
    </p:spTree>
    <p:extLst>
      <p:ext uri="{BB962C8B-B14F-4D97-AF65-F5344CB8AC3E}">
        <p14:creationId xmlns:p14="http://schemas.microsoft.com/office/powerpoint/2010/main" val="300599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Aggregate Demand Curve</a:t>
            </a:r>
          </a:p>
        </p:txBody>
      </p:sp>
      <p:sp>
        <p:nvSpPr>
          <p:cNvPr id="3" name="Content Placeholder 2"/>
          <p:cNvSpPr>
            <a:spLocks noGrp="1"/>
          </p:cNvSpPr>
          <p:nvPr>
            <p:ph sz="quarter" idx="10"/>
          </p:nvPr>
        </p:nvSpPr>
        <p:spPr/>
        <p:txBody>
          <a:bodyPr/>
          <a:lstStyle/>
          <a:p>
            <a:r>
              <a:rPr lang="en-US" dirty="0"/>
              <a:t>12.5</a:t>
            </a:r>
          </a:p>
        </p:txBody>
      </p:sp>
      <p:sp>
        <p:nvSpPr>
          <p:cNvPr id="4" name="Text Placeholder 3"/>
          <p:cNvSpPr>
            <a:spLocks noGrp="1"/>
          </p:cNvSpPr>
          <p:nvPr>
            <p:ph type="body" sz="quarter" idx="11"/>
          </p:nvPr>
        </p:nvSpPr>
        <p:spPr/>
        <p:txBody>
          <a:bodyPr/>
          <a:lstStyle/>
          <a:p>
            <a:r>
              <a:rPr lang="en-US" dirty="0"/>
              <a:t>Understand the relationship between the aggregate demand curve and aggregate expenditure.</a:t>
            </a:r>
          </a:p>
        </p:txBody>
      </p:sp>
    </p:spTree>
    <p:extLst>
      <p:ext uri="{BB962C8B-B14F-4D97-AF65-F5344CB8AC3E}">
        <p14:creationId xmlns:p14="http://schemas.microsoft.com/office/powerpoint/2010/main" val="1013631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price level and aggregate expenditures</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As demand for a product rises, we expect that two things will occur: production will increase, and so will the product’s price.</a:t>
            </a:r>
          </a:p>
          <a:p>
            <a:pPr marL="342900" indent="-342900">
              <a:spcBef>
                <a:spcPts val="0"/>
              </a:spcBef>
              <a:spcAft>
                <a:spcPts val="1200"/>
              </a:spcAft>
              <a:buFont typeface="Arial" panose="020B0604020202020204" pitchFamily="34" charset="0"/>
              <a:buChar char="•"/>
              <a:defRPr/>
            </a:pPr>
            <a:r>
              <a:rPr lang="en-US" dirty="0"/>
              <a:t>Our model has concentrated on the first of these; but what about price changes?</a:t>
            </a:r>
          </a:p>
          <a:p>
            <a:pPr>
              <a:spcBef>
                <a:spcPts val="0"/>
              </a:spcBef>
              <a:spcAft>
                <a:spcPts val="1200"/>
              </a:spcAft>
              <a:defRPr/>
            </a:pPr>
            <a:endParaRPr lang="en-US" dirty="0"/>
          </a:p>
          <a:p>
            <a:pPr>
              <a:spcBef>
                <a:spcPts val="0"/>
              </a:spcBef>
              <a:spcAft>
                <a:spcPts val="1200"/>
              </a:spcAft>
              <a:defRPr/>
            </a:pPr>
            <a:r>
              <a:rPr lang="en-US" dirty="0"/>
              <a:t>In the larger economy, we also expect that an increase in aggregate expenditure would increase the </a:t>
            </a:r>
            <a:r>
              <a:rPr lang="en-US" i="1" dirty="0"/>
              <a:t>price level</a:t>
            </a:r>
            <a:r>
              <a:rPr lang="en-US" dirty="0"/>
              <a:t>.</a:t>
            </a:r>
          </a:p>
          <a:p>
            <a:pPr>
              <a:spcBef>
                <a:spcPts val="0"/>
              </a:spcBef>
              <a:spcAft>
                <a:spcPts val="1200"/>
              </a:spcAft>
              <a:defRPr/>
            </a:pPr>
            <a:endParaRPr lang="en-US" dirty="0"/>
          </a:p>
          <a:p>
            <a:pPr>
              <a:spcBef>
                <a:spcPts val="0"/>
              </a:spcBef>
              <a:spcAft>
                <a:spcPts val="1200"/>
              </a:spcAft>
              <a:defRPr/>
            </a:pPr>
            <a:r>
              <a:rPr lang="en-US" dirty="0"/>
              <a:t>Will this price level change have a feedback-effect on aggregate expenditures?</a:t>
            </a:r>
          </a:p>
          <a:p>
            <a:pPr marL="342900" indent="-342900">
              <a:spcBef>
                <a:spcPts val="0"/>
              </a:spcBef>
              <a:spcAft>
                <a:spcPts val="1200"/>
              </a:spcAft>
              <a:buFont typeface="Arial" panose="020B0604020202020204" pitchFamily="34" charset="0"/>
              <a:buChar char="•"/>
              <a:defRPr/>
            </a:pPr>
            <a:r>
              <a:rPr lang="en-US" dirty="0"/>
              <a:t>We generally expect that it will: increases in the price level will cause aggregate expenditure to fall, and decreases in the price level will cause aggregate expenditures to rise.</a:t>
            </a:r>
          </a:p>
        </p:txBody>
      </p:sp>
    </p:spTree>
    <p:extLst>
      <p:ext uri="{BB962C8B-B14F-4D97-AF65-F5344CB8AC3E}">
        <p14:creationId xmlns:p14="http://schemas.microsoft.com/office/powerpoint/2010/main" val="12357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a:t>How</a:t>
            </a:r>
            <a:r>
              <a:rPr lang="en-US" sz="2800" dirty="0"/>
              <a:t> does the price level affect aggregate expenditures?</a:t>
            </a:r>
            <a:endParaRPr lang="en-US" sz="2800" i="1" dirty="0"/>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The price level affects aggregate expenditures in three ways:</a:t>
            </a:r>
          </a:p>
          <a:p>
            <a:pPr marL="457200" indent="-457200">
              <a:spcBef>
                <a:spcPts val="0"/>
              </a:spcBef>
              <a:spcAft>
                <a:spcPts val="1200"/>
              </a:spcAft>
              <a:buAutoNum type="arabicPeriod"/>
              <a:defRPr/>
            </a:pPr>
            <a:r>
              <a:rPr lang="en-US" dirty="0"/>
              <a:t>Rising price levels decrease the real value of household wealth, causing consumption to fall.</a:t>
            </a:r>
          </a:p>
          <a:p>
            <a:pPr marL="457200" indent="-457200">
              <a:spcBef>
                <a:spcPts val="0"/>
              </a:spcBef>
              <a:spcAft>
                <a:spcPts val="1200"/>
              </a:spcAft>
              <a:buAutoNum type="arabicPeriod"/>
              <a:defRPr/>
            </a:pPr>
            <a:r>
              <a:rPr lang="en-US" dirty="0"/>
              <a:t>If price levels rise in the U.S. faster than in other countries, U.S. exports fall and imports rise, causing net exports to fall.</a:t>
            </a:r>
          </a:p>
          <a:p>
            <a:pPr marL="457200" indent="-457200">
              <a:spcBef>
                <a:spcPts val="0"/>
              </a:spcBef>
              <a:spcAft>
                <a:spcPts val="1200"/>
              </a:spcAft>
              <a:buAutoNum type="arabicPeriod"/>
              <a:defRPr/>
            </a:pPr>
            <a:r>
              <a:rPr lang="en-US" dirty="0"/>
              <a:t>When prices rise, firms and households </a:t>
            </a:r>
            <a:r>
              <a:rPr lang="en-US" i="1" dirty="0"/>
              <a:t>need more money</a:t>
            </a:r>
            <a:r>
              <a:rPr lang="en-US" dirty="0"/>
              <a:t> to finance buying and selling. If the supply of money doesn’t change, the interest rate must rise; this will cause investment spending to fall.</a:t>
            </a:r>
          </a:p>
          <a:p>
            <a:pPr>
              <a:spcBef>
                <a:spcPts val="0"/>
              </a:spcBef>
              <a:spcAft>
                <a:spcPts val="1200"/>
              </a:spcAft>
              <a:defRPr/>
            </a:pPr>
            <a:r>
              <a:rPr lang="en-US" dirty="0"/>
              <a:t>Of course, these effects work in reverse if the price level falls.</a:t>
            </a:r>
          </a:p>
          <a:p>
            <a:pPr>
              <a:spcBef>
                <a:spcPts val="0"/>
              </a:spcBef>
              <a:spcAft>
                <a:spcPts val="1200"/>
              </a:spcAft>
              <a:defRPr/>
            </a:pPr>
            <a:r>
              <a:rPr lang="en-US" dirty="0"/>
              <a:t>Each effect works in the same direction; so rising price levels decrease aggregate expenditures, while falling price levels increase aggregate expenditures.</a:t>
            </a:r>
          </a:p>
        </p:txBody>
      </p:sp>
    </p:spTree>
    <p:extLst>
      <p:ext uri="{BB962C8B-B14F-4D97-AF65-F5344CB8AC3E}">
        <p14:creationId xmlns:p14="http://schemas.microsoft.com/office/powerpoint/2010/main" val="12373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a change in price level on real GDP</a:t>
            </a:r>
          </a:p>
        </p:txBody>
      </p:sp>
      <p:sp>
        <p:nvSpPr>
          <p:cNvPr id="3" name="Text Placeholder 2"/>
          <p:cNvSpPr>
            <a:spLocks noGrp="1"/>
          </p:cNvSpPr>
          <p:nvPr>
            <p:ph type="body" sz="quarter" idx="11"/>
          </p:nvPr>
        </p:nvSpPr>
        <p:spPr>
          <a:xfrm>
            <a:off x="152400" y="5410200"/>
            <a:ext cx="8763000" cy="1371600"/>
          </a:xfrm>
        </p:spPr>
        <p:txBody>
          <a:bodyPr/>
          <a:lstStyle/>
          <a:p>
            <a:pPr>
              <a:spcAft>
                <a:spcPts val="0"/>
              </a:spcAft>
            </a:pPr>
            <a:r>
              <a:rPr lang="en-US" dirty="0"/>
              <a:t>The diagrams show the effects described on the previous slide:</a:t>
            </a:r>
          </a:p>
          <a:p>
            <a:pPr marL="457200" indent="-457200">
              <a:spcAft>
                <a:spcPts val="0"/>
              </a:spcAft>
              <a:buFont typeface="+mj-lt"/>
              <a:buAutoNum type="alphaLcPeriod"/>
            </a:pPr>
            <a:r>
              <a:rPr lang="en-US" dirty="0"/>
              <a:t>Increases in the price level cause AE and real GDP to fall.</a:t>
            </a:r>
          </a:p>
          <a:p>
            <a:pPr marL="457200" indent="-457200">
              <a:spcAft>
                <a:spcPts val="0"/>
              </a:spcAft>
              <a:buFont typeface="+mj-lt"/>
              <a:buAutoNum type="alphaLcPeriod"/>
            </a:pPr>
            <a:r>
              <a:rPr lang="en-US" dirty="0"/>
              <a:t>Decreases in the price level cause AE and real GDP to rise.</a:t>
            </a:r>
          </a:p>
        </p:txBody>
      </p:sp>
      <p:sp>
        <p:nvSpPr>
          <p:cNvPr id="4" name="Text Placeholder 3"/>
          <p:cNvSpPr>
            <a:spLocks noGrp="1"/>
          </p:cNvSpPr>
          <p:nvPr>
            <p:ph type="body" sz="quarter" idx="12"/>
          </p:nvPr>
        </p:nvSpPr>
        <p:spPr>
          <a:xfrm>
            <a:off x="5791200" y="4876800"/>
            <a:ext cx="2743200" cy="449263"/>
          </a:xfrm>
        </p:spPr>
        <p:txBody>
          <a:bodyPr/>
          <a:lstStyle/>
          <a:p>
            <a:r>
              <a:rPr lang="en-US" dirty="0"/>
              <a:t>The effect of a change in the price level on real GDP</a:t>
            </a:r>
          </a:p>
        </p:txBody>
      </p:sp>
      <p:sp>
        <p:nvSpPr>
          <p:cNvPr id="5" name="Text Placeholder 4"/>
          <p:cNvSpPr>
            <a:spLocks noGrp="1"/>
          </p:cNvSpPr>
          <p:nvPr>
            <p:ph type="body" sz="quarter" idx="13"/>
          </p:nvPr>
        </p:nvSpPr>
        <p:spPr>
          <a:xfrm>
            <a:off x="4419600" y="4876800"/>
            <a:ext cx="1390650" cy="381000"/>
          </a:xfrm>
        </p:spPr>
        <p:txBody>
          <a:bodyPr/>
          <a:lstStyle/>
          <a:p>
            <a:r>
              <a:rPr lang="en-US" dirty="0"/>
              <a:t>Figure 12.13</a:t>
            </a:r>
          </a:p>
        </p:txBody>
      </p:sp>
      <p:pic>
        <p:nvPicPr>
          <p:cNvPr id="21506" name="Picture 2" descr="C:\Users\holmes\Dropbox\ECON 5e\Art From Fernando_For Digital\ch23\Figure_23.13\png\Figure_23.13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holmes\Dropbox\ECON 5e\Art From Fernando_For Digital\ch23\Figure_23.13\png\Figure_23.13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holmes\Dropbox\ECON 5e\Art From Fernando_For Digital\ch23\Figure_23.13\png\Figure_23.13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holmes\Dropbox\ECON 5e\Art From Fernando_For Digital\ch23\Figure_23.13\png\Figure_23.13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Users\holmes\Dropbox\ECON 5e\Art From Fernando_For Digital\ch23\Figure_23.13\png\Figure_23.13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Users\holmes\Dropbox\ECON 5e\Art From Fernando_For Digital\ch23\Figure_23.13\png\Figure_23.13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Users\holmes\Dropbox\ECON 5e\Art From Fernando_For Digital\ch23\Figure_23.13\png\Figure_23.13_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Users\holmes\Dropbox\ECON 5e\Art From Fernando_For Digital\ch23\Figure_23.13\png\Figure_23.13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Users\holmes\Dropbox\ECON 5e\Art From Fernando_For Digital\ch23\Figure_23.13\png\Figure_23.13_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Users\holmes\Dropbox\ECON 5e\Art From Fernando_For Digital\ch23\Figure_23.13\png\Figure_23.13_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Users\holmes\Dropbox\ECON 5e\Art From Fernando_For Digital\ch23\Figure_23.13\png\Figure_23.13_1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Users\holmes\Dropbox\ECON 5e\Art From Fernando_For Digital\ch23\Figure_23.13\png\Figure_23.13_1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01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Users\holmes\Dropbox\ECON 5e\Art From Fernando_For Digital\ch23\Figure_23.13\png\Figure_23.13_13.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Users\holmes\Dropbox\ECON 5e\Art From Fernando_For Digital\ch23\Figure_23.13\png\Figure_23.13_14.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Users\holmes\Dropbox\ECON 5e\Art From Fernando_For Digital\ch23\Figure_23.13\png\Figure_23.13_15.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Users\holmes\Dropbox\ECON 5e\Art From Fernando_For Digital\ch23\Figure_23.13\png\Figure_23.13_16.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Users\holmes\Dropbox\ECON 5e\Art From Fernando_For Digital\ch23\Figure_23.13\png\Figure_23.13_17.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Users\holmes\Dropbox\ECON 5e\Art From Fernando_For Digital\ch23\Figure_23.13\png\Figure_23.13_18.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Users\holmes\Dropbox\ECON 5e\Art From Fernando_For Digital\ch23\Figure_23.13\png\Figure_23.13_19.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Users\holmes\Dropbox\ECON 5e\Art From Fernando_For Digital\ch23\Figure_23.13\png\Figure_23.13_2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Users\holmes\Dropbox\ECON 5e\Art From Fernando_For Digital\ch23\Figure_23.13\png\Figure_23.13_21.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Users\holmes\Dropbox\ECON 5e\Art From Fernando_For Digital\ch23\Figure_23.13\png\Figure_23.13_22.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Users\holmes\Dropbox\ECON 5e\Art From Fernando_For Digital\ch23\Figure_23.13\png\Figure_23.13_23.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C:\Users\holmes\Dropbox\ECON 5e\Art From Fernando_For Digital\ch23\Figure_23.13\png\Figure_23.13_24.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938361" y="763211"/>
            <a:ext cx="4129439" cy="39611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r="56873"/>
          <a:stretch/>
        </p:blipFill>
        <p:spPr bwMode="auto">
          <a:xfrm>
            <a:off x="1066800" y="4648200"/>
            <a:ext cx="3187700" cy="26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55413"/>
          <a:stretch/>
        </p:blipFill>
        <p:spPr bwMode="auto">
          <a:xfrm>
            <a:off x="5848350" y="4608996"/>
            <a:ext cx="3295650" cy="26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6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wipe(left)">
                                      <p:cBhvr>
                                        <p:cTn id="15" dur="500"/>
                                        <p:tgtEl>
                                          <p:spTgt spid="21506"/>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21507"/>
                                        </p:tgtEl>
                                        <p:attrNameLst>
                                          <p:attrName>style.visibility</p:attrName>
                                        </p:attrNameLst>
                                      </p:cBhvr>
                                      <p:to>
                                        <p:strVal val="visible"/>
                                      </p:to>
                                    </p:set>
                                    <p:animEffect transition="in" filter="wipe(left)">
                                      <p:cBhvr>
                                        <p:cTn id="21" dur="500"/>
                                        <p:tgtEl>
                                          <p:spTgt spid="21507"/>
                                        </p:tgtEl>
                                      </p:cBhvr>
                                    </p:animEffect>
                                  </p:childTnLst>
                                </p:cTn>
                              </p:par>
                              <p:par>
                                <p:cTn id="22" presetID="22" presetClass="entr" presetSubtype="8" fill="hold" nodeType="withEffect">
                                  <p:stCondLst>
                                    <p:cond delay="0"/>
                                  </p:stCondLst>
                                  <p:childTnLst>
                                    <p:set>
                                      <p:cBhvr>
                                        <p:cTn id="23" dur="1" fill="hold">
                                          <p:stCondLst>
                                            <p:cond delay="0"/>
                                          </p:stCondLst>
                                        </p:cTn>
                                        <p:tgtEl>
                                          <p:spTgt spid="21508"/>
                                        </p:tgtEl>
                                        <p:attrNameLst>
                                          <p:attrName>style.visibility</p:attrName>
                                        </p:attrNameLst>
                                      </p:cBhvr>
                                      <p:to>
                                        <p:strVal val="visible"/>
                                      </p:to>
                                    </p:set>
                                    <p:animEffect transition="in" filter="wipe(left)">
                                      <p:cBhvr>
                                        <p:cTn id="24" dur="500"/>
                                        <p:tgtEl>
                                          <p:spTgt spid="21508"/>
                                        </p:tgtEl>
                                      </p:cBhvr>
                                    </p:animEffect>
                                  </p:childTnLst>
                                </p:cTn>
                              </p:par>
                              <p:par>
                                <p:cTn id="25" presetID="22" presetClass="entr" presetSubtype="8" fill="hold" nodeType="with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wipe(left)">
                                      <p:cBhvr>
                                        <p:cTn id="27" dur="500"/>
                                        <p:tgtEl>
                                          <p:spTgt spid="21509"/>
                                        </p:tgtEl>
                                      </p:cBhvr>
                                    </p:animEffect>
                                  </p:childTnLst>
                                </p:cTn>
                              </p:par>
                              <p:par>
                                <p:cTn id="28" presetID="22" presetClass="entr" presetSubtype="8" fill="hold" nodeType="withEffect">
                                  <p:stCondLst>
                                    <p:cond delay="0"/>
                                  </p:stCondLst>
                                  <p:childTnLst>
                                    <p:set>
                                      <p:cBhvr>
                                        <p:cTn id="29" dur="1" fill="hold">
                                          <p:stCondLst>
                                            <p:cond delay="0"/>
                                          </p:stCondLst>
                                        </p:cTn>
                                        <p:tgtEl>
                                          <p:spTgt spid="21510"/>
                                        </p:tgtEl>
                                        <p:attrNameLst>
                                          <p:attrName>style.visibility</p:attrName>
                                        </p:attrNameLst>
                                      </p:cBhvr>
                                      <p:to>
                                        <p:strVal val="visible"/>
                                      </p:to>
                                    </p:set>
                                    <p:animEffect transition="in" filter="wipe(left)">
                                      <p:cBhvr>
                                        <p:cTn id="30" dur="500"/>
                                        <p:tgtEl>
                                          <p:spTgt spid="21510"/>
                                        </p:tgtEl>
                                      </p:cBhvr>
                                    </p:animEffect>
                                  </p:childTnLst>
                                </p:cTn>
                              </p:par>
                              <p:par>
                                <p:cTn id="31" presetID="22" presetClass="entr" presetSubtype="8" fill="hold" nodeType="withEffect">
                                  <p:stCondLst>
                                    <p:cond delay="0"/>
                                  </p:stCondLst>
                                  <p:childTnLst>
                                    <p:set>
                                      <p:cBhvr>
                                        <p:cTn id="32" dur="1" fill="hold">
                                          <p:stCondLst>
                                            <p:cond delay="0"/>
                                          </p:stCondLst>
                                        </p:cTn>
                                        <p:tgtEl>
                                          <p:spTgt spid="21511"/>
                                        </p:tgtEl>
                                        <p:attrNameLst>
                                          <p:attrName>style.visibility</p:attrName>
                                        </p:attrNameLst>
                                      </p:cBhvr>
                                      <p:to>
                                        <p:strVal val="visible"/>
                                      </p:to>
                                    </p:set>
                                    <p:animEffect transition="in" filter="wipe(left)">
                                      <p:cBhvr>
                                        <p:cTn id="33" dur="500"/>
                                        <p:tgtEl>
                                          <p:spTgt spid="21511"/>
                                        </p:tgtEl>
                                      </p:cBhvr>
                                    </p:animEffect>
                                  </p:childTnLst>
                                </p:cTn>
                              </p:par>
                              <p:par>
                                <p:cTn id="34" presetID="22" presetClass="entr" presetSubtype="8" fill="hold" nodeType="withEffect">
                                  <p:stCondLst>
                                    <p:cond delay="0"/>
                                  </p:stCondLst>
                                  <p:childTnLst>
                                    <p:set>
                                      <p:cBhvr>
                                        <p:cTn id="35" dur="1" fill="hold">
                                          <p:stCondLst>
                                            <p:cond delay="0"/>
                                          </p:stCondLst>
                                        </p:cTn>
                                        <p:tgtEl>
                                          <p:spTgt spid="21512"/>
                                        </p:tgtEl>
                                        <p:attrNameLst>
                                          <p:attrName>style.visibility</p:attrName>
                                        </p:attrNameLst>
                                      </p:cBhvr>
                                      <p:to>
                                        <p:strVal val="visible"/>
                                      </p:to>
                                    </p:set>
                                    <p:animEffect transition="in" filter="wipe(left)">
                                      <p:cBhvr>
                                        <p:cTn id="36" dur="500"/>
                                        <p:tgtEl>
                                          <p:spTgt spid="21512"/>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1513"/>
                                        </p:tgtEl>
                                        <p:attrNameLst>
                                          <p:attrName>style.visibility</p:attrName>
                                        </p:attrNameLst>
                                      </p:cBhvr>
                                      <p:to>
                                        <p:strVal val="visible"/>
                                      </p:to>
                                    </p:set>
                                    <p:animEffect transition="in" filter="wipe(left)">
                                      <p:cBhvr>
                                        <p:cTn id="40" dur="500"/>
                                        <p:tgtEl>
                                          <p:spTgt spid="21513"/>
                                        </p:tgtEl>
                                      </p:cBhvr>
                                    </p:animEffect>
                                  </p:childTnLst>
                                </p:cTn>
                              </p:par>
                              <p:par>
                                <p:cTn id="41" presetID="22" presetClass="entr" presetSubtype="8" fill="hold" nodeType="withEffect">
                                  <p:stCondLst>
                                    <p:cond delay="0"/>
                                  </p:stCondLst>
                                  <p:childTnLst>
                                    <p:set>
                                      <p:cBhvr>
                                        <p:cTn id="42" dur="1" fill="hold">
                                          <p:stCondLst>
                                            <p:cond delay="0"/>
                                          </p:stCondLst>
                                        </p:cTn>
                                        <p:tgtEl>
                                          <p:spTgt spid="21514"/>
                                        </p:tgtEl>
                                        <p:attrNameLst>
                                          <p:attrName>style.visibility</p:attrName>
                                        </p:attrNameLst>
                                      </p:cBhvr>
                                      <p:to>
                                        <p:strVal val="visible"/>
                                      </p:to>
                                    </p:set>
                                    <p:animEffect transition="in" filter="wipe(left)">
                                      <p:cBhvr>
                                        <p:cTn id="43" dur="500"/>
                                        <p:tgtEl>
                                          <p:spTgt spid="21514"/>
                                        </p:tgtEl>
                                      </p:cBhvr>
                                    </p:animEffect>
                                  </p:childTnLst>
                                </p:cTn>
                              </p:par>
                              <p:par>
                                <p:cTn id="44" presetID="22" presetClass="entr" presetSubtype="8" fill="hold" nodeType="withEffect">
                                  <p:stCondLst>
                                    <p:cond delay="0"/>
                                  </p:stCondLst>
                                  <p:childTnLst>
                                    <p:set>
                                      <p:cBhvr>
                                        <p:cTn id="45" dur="1" fill="hold">
                                          <p:stCondLst>
                                            <p:cond delay="0"/>
                                          </p:stCondLst>
                                        </p:cTn>
                                        <p:tgtEl>
                                          <p:spTgt spid="21515"/>
                                        </p:tgtEl>
                                        <p:attrNameLst>
                                          <p:attrName>style.visibility</p:attrName>
                                        </p:attrNameLst>
                                      </p:cBhvr>
                                      <p:to>
                                        <p:strVal val="visible"/>
                                      </p:to>
                                    </p:set>
                                    <p:animEffect transition="in" filter="wipe(left)">
                                      <p:cBhvr>
                                        <p:cTn id="46" dur="500"/>
                                        <p:tgtEl>
                                          <p:spTgt spid="21515"/>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1516"/>
                                        </p:tgtEl>
                                        <p:attrNameLst>
                                          <p:attrName>style.visibility</p:attrName>
                                        </p:attrNameLst>
                                      </p:cBhvr>
                                      <p:to>
                                        <p:strVal val="visible"/>
                                      </p:to>
                                    </p:set>
                                    <p:animEffect transition="in" filter="wipe(left)">
                                      <p:cBhvr>
                                        <p:cTn id="50" dur="500"/>
                                        <p:tgtEl>
                                          <p:spTgt spid="21516"/>
                                        </p:tgtEl>
                                      </p:cBhvr>
                                    </p:animEffect>
                                  </p:childTnLst>
                                </p:cTn>
                              </p:par>
                              <p:par>
                                <p:cTn id="51" presetID="22" presetClass="entr" presetSubtype="8" fill="hold" nodeType="withEffect">
                                  <p:stCondLst>
                                    <p:cond delay="0"/>
                                  </p:stCondLst>
                                  <p:childTnLst>
                                    <p:set>
                                      <p:cBhvr>
                                        <p:cTn id="52" dur="1" fill="hold">
                                          <p:stCondLst>
                                            <p:cond delay="0"/>
                                          </p:stCondLst>
                                        </p:cTn>
                                        <p:tgtEl>
                                          <p:spTgt spid="21517"/>
                                        </p:tgtEl>
                                        <p:attrNameLst>
                                          <p:attrName>style.visibility</p:attrName>
                                        </p:attrNameLst>
                                      </p:cBhvr>
                                      <p:to>
                                        <p:strVal val="visible"/>
                                      </p:to>
                                    </p:set>
                                    <p:animEffect transition="in" filter="wipe(left)">
                                      <p:cBhvr>
                                        <p:cTn id="53" dur="500"/>
                                        <p:tgtEl>
                                          <p:spTgt spid="215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left)">
                                      <p:cBhvr>
                                        <p:cTn id="58" dur="500"/>
                                        <p:tgtEl>
                                          <p:spTgt spid="3">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1518"/>
                                        </p:tgtEl>
                                        <p:attrNameLst>
                                          <p:attrName>style.visibility</p:attrName>
                                        </p:attrNameLst>
                                      </p:cBhvr>
                                      <p:to>
                                        <p:strVal val="visible"/>
                                      </p:to>
                                    </p:set>
                                    <p:animEffect transition="in" filter="wipe(left)">
                                      <p:cBhvr>
                                        <p:cTn id="62" dur="500"/>
                                        <p:tgtEl>
                                          <p:spTgt spid="21518"/>
                                        </p:tgtEl>
                                      </p:cBhvr>
                                    </p:animEffect>
                                  </p:childTnLst>
                                </p:cTn>
                              </p:par>
                              <p:par>
                                <p:cTn id="63" presetID="22" presetClass="entr" presetSubtype="8"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par>
                                <p:cTn id="66" presetID="22" presetClass="entr" presetSubtype="8" fill="hold" nodeType="withEffect">
                                  <p:stCondLst>
                                    <p:cond delay="0"/>
                                  </p:stCondLst>
                                  <p:childTnLst>
                                    <p:set>
                                      <p:cBhvr>
                                        <p:cTn id="67" dur="1" fill="hold">
                                          <p:stCondLst>
                                            <p:cond delay="0"/>
                                          </p:stCondLst>
                                        </p:cTn>
                                        <p:tgtEl>
                                          <p:spTgt spid="21519"/>
                                        </p:tgtEl>
                                        <p:attrNameLst>
                                          <p:attrName>style.visibility</p:attrName>
                                        </p:attrNameLst>
                                      </p:cBhvr>
                                      <p:to>
                                        <p:strVal val="visible"/>
                                      </p:to>
                                    </p:set>
                                    <p:animEffect transition="in" filter="wipe(left)">
                                      <p:cBhvr>
                                        <p:cTn id="68" dur="500"/>
                                        <p:tgtEl>
                                          <p:spTgt spid="21519"/>
                                        </p:tgtEl>
                                      </p:cBhvr>
                                    </p:animEffect>
                                  </p:childTnLst>
                                </p:cTn>
                              </p:par>
                              <p:par>
                                <p:cTn id="69" presetID="22" presetClass="entr" presetSubtype="8" fill="hold" nodeType="withEffect">
                                  <p:stCondLst>
                                    <p:cond delay="0"/>
                                  </p:stCondLst>
                                  <p:childTnLst>
                                    <p:set>
                                      <p:cBhvr>
                                        <p:cTn id="70" dur="1" fill="hold">
                                          <p:stCondLst>
                                            <p:cond delay="0"/>
                                          </p:stCondLst>
                                        </p:cTn>
                                        <p:tgtEl>
                                          <p:spTgt spid="21520"/>
                                        </p:tgtEl>
                                        <p:attrNameLst>
                                          <p:attrName>style.visibility</p:attrName>
                                        </p:attrNameLst>
                                      </p:cBhvr>
                                      <p:to>
                                        <p:strVal val="visible"/>
                                      </p:to>
                                    </p:set>
                                    <p:animEffect transition="in" filter="wipe(left)">
                                      <p:cBhvr>
                                        <p:cTn id="71" dur="500"/>
                                        <p:tgtEl>
                                          <p:spTgt spid="21520"/>
                                        </p:tgtEl>
                                      </p:cBhvr>
                                    </p:animEffect>
                                  </p:childTnLst>
                                </p:cTn>
                              </p:par>
                              <p:par>
                                <p:cTn id="72" presetID="22" presetClass="entr" presetSubtype="8" fill="hold" nodeType="withEffect">
                                  <p:stCondLst>
                                    <p:cond delay="0"/>
                                  </p:stCondLst>
                                  <p:childTnLst>
                                    <p:set>
                                      <p:cBhvr>
                                        <p:cTn id="73" dur="1" fill="hold">
                                          <p:stCondLst>
                                            <p:cond delay="0"/>
                                          </p:stCondLst>
                                        </p:cTn>
                                        <p:tgtEl>
                                          <p:spTgt spid="21521"/>
                                        </p:tgtEl>
                                        <p:attrNameLst>
                                          <p:attrName>style.visibility</p:attrName>
                                        </p:attrNameLst>
                                      </p:cBhvr>
                                      <p:to>
                                        <p:strVal val="visible"/>
                                      </p:to>
                                    </p:set>
                                    <p:animEffect transition="in" filter="wipe(left)">
                                      <p:cBhvr>
                                        <p:cTn id="74" dur="500"/>
                                        <p:tgtEl>
                                          <p:spTgt spid="21521"/>
                                        </p:tgtEl>
                                      </p:cBhvr>
                                    </p:animEffect>
                                  </p:childTnLst>
                                </p:cTn>
                              </p:par>
                              <p:par>
                                <p:cTn id="75" presetID="22" presetClass="entr" presetSubtype="8" fill="hold" nodeType="with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par>
                                <p:cTn id="78" presetID="22" presetClass="entr" presetSubtype="8" fill="hold" nodeType="withEffect">
                                  <p:stCondLst>
                                    <p:cond delay="0"/>
                                  </p:stCondLst>
                                  <p:childTnLst>
                                    <p:set>
                                      <p:cBhvr>
                                        <p:cTn id="79" dur="1" fill="hold">
                                          <p:stCondLst>
                                            <p:cond delay="0"/>
                                          </p:stCondLst>
                                        </p:cTn>
                                        <p:tgtEl>
                                          <p:spTgt spid="21523"/>
                                        </p:tgtEl>
                                        <p:attrNameLst>
                                          <p:attrName>style.visibility</p:attrName>
                                        </p:attrNameLst>
                                      </p:cBhvr>
                                      <p:to>
                                        <p:strVal val="visible"/>
                                      </p:to>
                                    </p:set>
                                    <p:animEffect transition="in" filter="wipe(left)">
                                      <p:cBhvr>
                                        <p:cTn id="80" dur="500"/>
                                        <p:tgtEl>
                                          <p:spTgt spid="21523"/>
                                        </p:tgtEl>
                                      </p:cBhvr>
                                    </p:animEffect>
                                  </p:childTnLst>
                                </p:cTn>
                              </p:par>
                              <p:par>
                                <p:cTn id="81" presetID="22" presetClass="entr" presetSubtype="8" fill="hold" nodeType="withEffect">
                                  <p:stCondLst>
                                    <p:cond delay="0"/>
                                  </p:stCondLst>
                                  <p:childTnLst>
                                    <p:set>
                                      <p:cBhvr>
                                        <p:cTn id="82" dur="1" fill="hold">
                                          <p:stCondLst>
                                            <p:cond delay="0"/>
                                          </p:stCondLst>
                                        </p:cTn>
                                        <p:tgtEl>
                                          <p:spTgt spid="21524"/>
                                        </p:tgtEl>
                                        <p:attrNameLst>
                                          <p:attrName>style.visibility</p:attrName>
                                        </p:attrNameLst>
                                      </p:cBhvr>
                                      <p:to>
                                        <p:strVal val="visible"/>
                                      </p:to>
                                    </p:set>
                                    <p:animEffect transition="in" filter="wipe(left)">
                                      <p:cBhvr>
                                        <p:cTn id="83" dur="500"/>
                                        <p:tgtEl>
                                          <p:spTgt spid="21524"/>
                                        </p:tgtEl>
                                      </p:cBhvr>
                                    </p:animEffect>
                                  </p:childTnLst>
                                </p:cTn>
                              </p:par>
                            </p:childTnLst>
                          </p:cTn>
                        </p:par>
                        <p:par>
                          <p:cTn id="84" fill="hold">
                            <p:stCondLst>
                              <p:cond delay="1000"/>
                            </p:stCondLst>
                            <p:childTnLst>
                              <p:par>
                                <p:cTn id="85" presetID="22" presetClass="entr" presetSubtype="8" fill="hold" nodeType="afterEffect">
                                  <p:stCondLst>
                                    <p:cond delay="0"/>
                                  </p:stCondLst>
                                  <p:childTnLst>
                                    <p:set>
                                      <p:cBhvr>
                                        <p:cTn id="86" dur="1" fill="hold">
                                          <p:stCondLst>
                                            <p:cond delay="0"/>
                                          </p:stCondLst>
                                        </p:cTn>
                                        <p:tgtEl>
                                          <p:spTgt spid="21525"/>
                                        </p:tgtEl>
                                        <p:attrNameLst>
                                          <p:attrName>style.visibility</p:attrName>
                                        </p:attrNameLst>
                                      </p:cBhvr>
                                      <p:to>
                                        <p:strVal val="visible"/>
                                      </p:to>
                                    </p:set>
                                    <p:animEffect transition="in" filter="wipe(left)">
                                      <p:cBhvr>
                                        <p:cTn id="87" dur="500"/>
                                        <p:tgtEl>
                                          <p:spTgt spid="21525"/>
                                        </p:tgtEl>
                                      </p:cBhvr>
                                    </p:animEffect>
                                  </p:childTnLst>
                                </p:cTn>
                              </p:par>
                              <p:par>
                                <p:cTn id="88" presetID="22" presetClass="entr" presetSubtype="8" fill="hold" nodeType="withEffect">
                                  <p:stCondLst>
                                    <p:cond delay="0"/>
                                  </p:stCondLst>
                                  <p:childTnLst>
                                    <p:set>
                                      <p:cBhvr>
                                        <p:cTn id="89" dur="1" fill="hold">
                                          <p:stCondLst>
                                            <p:cond delay="0"/>
                                          </p:stCondLst>
                                        </p:cTn>
                                        <p:tgtEl>
                                          <p:spTgt spid="21526"/>
                                        </p:tgtEl>
                                        <p:attrNameLst>
                                          <p:attrName>style.visibility</p:attrName>
                                        </p:attrNameLst>
                                      </p:cBhvr>
                                      <p:to>
                                        <p:strVal val="visible"/>
                                      </p:to>
                                    </p:set>
                                    <p:animEffect transition="in" filter="wipe(left)">
                                      <p:cBhvr>
                                        <p:cTn id="90" dur="500"/>
                                        <p:tgtEl>
                                          <p:spTgt spid="21526"/>
                                        </p:tgtEl>
                                      </p:cBhvr>
                                    </p:animEffect>
                                  </p:childTnLst>
                                </p:cTn>
                              </p:par>
                              <p:par>
                                <p:cTn id="91" presetID="22" presetClass="entr" presetSubtype="8" fill="hold" nodeType="withEffect">
                                  <p:stCondLst>
                                    <p:cond delay="0"/>
                                  </p:stCondLst>
                                  <p:childTnLst>
                                    <p:set>
                                      <p:cBhvr>
                                        <p:cTn id="92" dur="1" fill="hold">
                                          <p:stCondLst>
                                            <p:cond delay="0"/>
                                          </p:stCondLst>
                                        </p:cTn>
                                        <p:tgtEl>
                                          <p:spTgt spid="21527"/>
                                        </p:tgtEl>
                                        <p:attrNameLst>
                                          <p:attrName>style.visibility</p:attrName>
                                        </p:attrNameLst>
                                      </p:cBhvr>
                                      <p:to>
                                        <p:strVal val="visible"/>
                                      </p:to>
                                    </p:set>
                                    <p:animEffect transition="in" filter="wipe(left)">
                                      <p:cBhvr>
                                        <p:cTn id="93" dur="500"/>
                                        <p:tgtEl>
                                          <p:spTgt spid="21527"/>
                                        </p:tgtEl>
                                      </p:cBhvr>
                                    </p:animEffect>
                                  </p:childTnLst>
                                </p:cTn>
                              </p:par>
                            </p:childTnLst>
                          </p:cTn>
                        </p:par>
                        <p:par>
                          <p:cTn id="94" fill="hold">
                            <p:stCondLst>
                              <p:cond delay="1500"/>
                            </p:stCondLst>
                            <p:childTnLst>
                              <p:par>
                                <p:cTn id="95" presetID="22" presetClass="entr" presetSubtype="8" fill="hold" nodeType="afterEffect">
                                  <p:stCondLst>
                                    <p:cond delay="0"/>
                                  </p:stCondLst>
                                  <p:childTnLst>
                                    <p:set>
                                      <p:cBhvr>
                                        <p:cTn id="96" dur="1" fill="hold">
                                          <p:stCondLst>
                                            <p:cond delay="0"/>
                                          </p:stCondLst>
                                        </p:cTn>
                                        <p:tgtEl>
                                          <p:spTgt spid="21528"/>
                                        </p:tgtEl>
                                        <p:attrNameLst>
                                          <p:attrName>style.visibility</p:attrName>
                                        </p:attrNameLst>
                                      </p:cBhvr>
                                      <p:to>
                                        <p:strVal val="visible"/>
                                      </p:to>
                                    </p:set>
                                    <p:animEffect transition="in" filter="wipe(left)">
                                      <p:cBhvr>
                                        <p:cTn id="97" dur="500"/>
                                        <p:tgtEl>
                                          <p:spTgt spid="21528"/>
                                        </p:tgtEl>
                                      </p:cBhvr>
                                    </p:animEffect>
                                  </p:childTnLst>
                                </p:cTn>
                              </p:par>
                              <p:par>
                                <p:cTn id="98" presetID="22" presetClass="entr" presetSubtype="8" fill="hold" nodeType="withEffect">
                                  <p:stCondLst>
                                    <p:cond delay="0"/>
                                  </p:stCondLst>
                                  <p:childTnLst>
                                    <p:set>
                                      <p:cBhvr>
                                        <p:cTn id="99" dur="1" fill="hold">
                                          <p:stCondLst>
                                            <p:cond delay="0"/>
                                          </p:stCondLst>
                                        </p:cTn>
                                        <p:tgtEl>
                                          <p:spTgt spid="21529"/>
                                        </p:tgtEl>
                                        <p:attrNameLst>
                                          <p:attrName>style.visibility</p:attrName>
                                        </p:attrNameLst>
                                      </p:cBhvr>
                                      <p:to>
                                        <p:strVal val="visible"/>
                                      </p:to>
                                    </p:set>
                                    <p:animEffect transition="in" filter="wipe(left)">
                                      <p:cBhvr>
                                        <p:cTn id="100"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aggregate demand curve</a:t>
            </a:r>
          </a:p>
        </p:txBody>
      </p:sp>
      <p:sp>
        <p:nvSpPr>
          <p:cNvPr id="3" name="Text Placeholder 2"/>
          <p:cNvSpPr>
            <a:spLocks noGrp="1"/>
          </p:cNvSpPr>
          <p:nvPr>
            <p:ph type="body" sz="quarter" idx="11"/>
          </p:nvPr>
        </p:nvSpPr>
        <p:spPr>
          <a:xfrm>
            <a:off x="152400" y="838200"/>
            <a:ext cx="3810000" cy="5638800"/>
          </a:xfrm>
        </p:spPr>
        <p:txBody>
          <a:bodyPr/>
          <a:lstStyle/>
          <a:p>
            <a:pPr>
              <a:spcAft>
                <a:spcPts val="1200"/>
              </a:spcAft>
            </a:pPr>
            <a:r>
              <a:rPr lang="en-US" dirty="0"/>
              <a:t>Consequently, there is an inverse relationship between the price level and real GDP.</a:t>
            </a:r>
          </a:p>
          <a:p>
            <a:pPr>
              <a:spcAft>
                <a:spcPts val="1200"/>
              </a:spcAft>
            </a:pPr>
            <a:r>
              <a:rPr lang="en-US" dirty="0"/>
              <a:t>This relationship is known as the </a:t>
            </a:r>
            <a:r>
              <a:rPr lang="en-US" b="1" i="1" dirty="0"/>
              <a:t>aggregate demand curve</a:t>
            </a:r>
            <a:r>
              <a:rPr lang="en-US" dirty="0"/>
              <a:t>.</a:t>
            </a:r>
          </a:p>
          <a:p>
            <a:pPr>
              <a:spcAft>
                <a:spcPts val="1200"/>
              </a:spcAft>
            </a:pPr>
            <a:r>
              <a:rPr lang="en-US" b="1" dirty="0"/>
              <a:t>Aggregate demand (AD) curve</a:t>
            </a:r>
            <a:r>
              <a:rPr lang="en-US" dirty="0"/>
              <a:t>:</a:t>
            </a:r>
            <a:r>
              <a:rPr lang="en-US" b="1" dirty="0"/>
              <a:t> </a:t>
            </a:r>
            <a:r>
              <a:rPr lang="en-US" dirty="0"/>
              <a:t>A curve that shows the relationship between the price level and the level of planned aggregate expenditure in the economy, holding constant all other factors that affect aggregate expenditure.</a:t>
            </a:r>
          </a:p>
          <a:p>
            <a:pPr>
              <a:spcAft>
                <a:spcPts val="1200"/>
              </a:spcAft>
            </a:pPr>
            <a:endParaRPr lang="en-US" dirty="0"/>
          </a:p>
          <a:p>
            <a:endParaRPr lang="en-US" dirty="0"/>
          </a:p>
        </p:txBody>
      </p:sp>
      <p:sp>
        <p:nvSpPr>
          <p:cNvPr id="4" name="Text Placeholder 3"/>
          <p:cNvSpPr>
            <a:spLocks noGrp="1"/>
          </p:cNvSpPr>
          <p:nvPr>
            <p:ph type="body" sz="quarter" idx="12"/>
          </p:nvPr>
        </p:nvSpPr>
        <p:spPr>
          <a:xfrm>
            <a:off x="6400800" y="6103937"/>
            <a:ext cx="1524000" cy="449263"/>
          </a:xfrm>
        </p:spPr>
        <p:txBody>
          <a:bodyPr/>
          <a:lstStyle/>
          <a:p>
            <a:r>
              <a:rPr lang="en-US" dirty="0"/>
              <a:t>The aggregate demand curve</a:t>
            </a:r>
          </a:p>
        </p:txBody>
      </p:sp>
      <p:sp>
        <p:nvSpPr>
          <p:cNvPr id="5" name="Text Placeholder 4"/>
          <p:cNvSpPr>
            <a:spLocks noGrp="1"/>
          </p:cNvSpPr>
          <p:nvPr>
            <p:ph type="body" sz="quarter" idx="13"/>
          </p:nvPr>
        </p:nvSpPr>
        <p:spPr>
          <a:xfrm>
            <a:off x="4952999" y="6103937"/>
            <a:ext cx="1466850" cy="381000"/>
          </a:xfrm>
        </p:spPr>
        <p:txBody>
          <a:bodyPr/>
          <a:lstStyle/>
          <a:p>
            <a:r>
              <a:rPr lang="en-US" dirty="0"/>
              <a:t>Figure 12.14</a:t>
            </a:r>
          </a:p>
        </p:txBody>
      </p:sp>
      <p:pic>
        <p:nvPicPr>
          <p:cNvPr id="7" name="Picture 6" descr="Fig11-14table_PPT_4.gif"/>
          <p:cNvPicPr>
            <a:picLocks noChangeAspect="1"/>
          </p:cNvPicPr>
          <p:nvPr/>
        </p:nvPicPr>
        <p:blipFill>
          <a:blip r:embed="rId3"/>
          <a:srcRect/>
          <a:stretch>
            <a:fillRect/>
          </a:stretch>
        </p:blipFill>
        <p:spPr bwMode="auto">
          <a:xfrm>
            <a:off x="7058025" y="828675"/>
            <a:ext cx="1857375" cy="1219200"/>
          </a:xfrm>
          <a:prstGeom prst="rect">
            <a:avLst/>
          </a:prstGeom>
          <a:noFill/>
          <a:ln w="9525">
            <a:noFill/>
            <a:miter lim="800000"/>
            <a:headEnd/>
            <a:tailEnd/>
          </a:ln>
        </p:spPr>
      </p:pic>
      <p:pic>
        <p:nvPicPr>
          <p:cNvPr id="8" name="Picture 7" descr="Fig11-14table_PPT_2.gif"/>
          <p:cNvPicPr>
            <a:picLocks noChangeAspect="1"/>
          </p:cNvPicPr>
          <p:nvPr/>
        </p:nvPicPr>
        <p:blipFill>
          <a:blip r:embed="rId4"/>
          <a:srcRect/>
          <a:stretch>
            <a:fillRect/>
          </a:stretch>
        </p:blipFill>
        <p:spPr bwMode="auto">
          <a:xfrm>
            <a:off x="7058025" y="828675"/>
            <a:ext cx="1857375" cy="1219200"/>
          </a:xfrm>
          <a:prstGeom prst="rect">
            <a:avLst/>
          </a:prstGeom>
          <a:noFill/>
          <a:ln w="9525">
            <a:noFill/>
            <a:miter lim="800000"/>
            <a:headEnd/>
            <a:tailEnd/>
          </a:ln>
        </p:spPr>
      </p:pic>
      <p:pic>
        <p:nvPicPr>
          <p:cNvPr id="9" name="Picture 8" descr="Fig11-14table_PPT_3.gif"/>
          <p:cNvPicPr>
            <a:picLocks noChangeAspect="1"/>
          </p:cNvPicPr>
          <p:nvPr/>
        </p:nvPicPr>
        <p:blipFill>
          <a:blip r:embed="rId5"/>
          <a:srcRect/>
          <a:stretch>
            <a:fillRect/>
          </a:stretch>
        </p:blipFill>
        <p:spPr bwMode="auto">
          <a:xfrm>
            <a:off x="7058025" y="828675"/>
            <a:ext cx="1857375" cy="1219200"/>
          </a:xfrm>
          <a:prstGeom prst="rect">
            <a:avLst/>
          </a:prstGeom>
          <a:noFill/>
          <a:ln w="9525">
            <a:noFill/>
            <a:miter lim="800000"/>
            <a:headEnd/>
            <a:tailEnd/>
          </a:ln>
        </p:spPr>
      </p:pic>
      <p:pic>
        <p:nvPicPr>
          <p:cNvPr id="10" name="Picture 9" descr="Fig11-14table_PPT_1.gif"/>
          <p:cNvPicPr>
            <a:picLocks noChangeAspect="1"/>
          </p:cNvPicPr>
          <p:nvPr/>
        </p:nvPicPr>
        <p:blipFill>
          <a:blip r:embed="rId6"/>
          <a:srcRect/>
          <a:stretch>
            <a:fillRect/>
          </a:stretch>
        </p:blipFill>
        <p:spPr bwMode="auto">
          <a:xfrm>
            <a:off x="7058025" y="838200"/>
            <a:ext cx="1857375" cy="1219200"/>
          </a:xfrm>
          <a:prstGeom prst="rect">
            <a:avLst/>
          </a:prstGeom>
          <a:noFill/>
          <a:ln w="9525">
            <a:noFill/>
            <a:miter lim="800000"/>
            <a:headEnd/>
            <a:tailEnd/>
          </a:ln>
        </p:spPr>
      </p:pic>
      <p:pic>
        <p:nvPicPr>
          <p:cNvPr id="11" name="Imagen 7"/>
          <p:cNvPicPr>
            <a:picLocks noChangeAspect="1"/>
          </p:cNvPicPr>
          <p:nvPr/>
        </p:nvPicPr>
        <p:blipFill rotWithShape="1">
          <a:blip r:embed="rId7" cstate="print">
            <a:extLst>
              <a:ext uri="{28A0092B-C50C-407E-A947-70E740481C1C}">
                <a14:useLocalDpi xmlns:a14="http://schemas.microsoft.com/office/drawing/2010/main" val="0"/>
              </a:ext>
            </a:extLst>
          </a:blip>
          <a:srcRect l="28074"/>
          <a:stretch/>
        </p:blipFill>
        <p:spPr>
          <a:xfrm>
            <a:off x="3883238" y="2214800"/>
            <a:ext cx="5032162" cy="403360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8074"/>
          <a:stretch/>
        </p:blipFill>
        <p:spPr>
          <a:xfrm>
            <a:off x="3883238" y="2214800"/>
            <a:ext cx="5032162" cy="4033600"/>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l="28074"/>
          <a:stretch/>
        </p:blipFill>
        <p:spPr>
          <a:xfrm>
            <a:off x="3883238" y="2214800"/>
            <a:ext cx="5032162" cy="4033600"/>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28074"/>
          <a:stretch/>
        </p:blipFill>
        <p:spPr>
          <a:xfrm>
            <a:off x="3883238" y="2214800"/>
            <a:ext cx="5032162" cy="4033600"/>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28074"/>
          <a:stretch/>
        </p:blipFill>
        <p:spPr>
          <a:xfrm>
            <a:off x="3883238" y="2214800"/>
            <a:ext cx="5032162" cy="4033600"/>
          </a:xfrm>
          <a:prstGeom prst="rect">
            <a:avLst/>
          </a:prstGeom>
        </p:spPr>
      </p:pic>
    </p:spTree>
    <p:extLst>
      <p:ext uri="{BB962C8B-B14F-4D97-AF65-F5344CB8AC3E}">
        <p14:creationId xmlns:p14="http://schemas.microsoft.com/office/powerpoint/2010/main" val="26797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000"/>
                                        <p:tgtEl>
                                          <p:spTgt spid="10"/>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700"/>
                                        <p:tgtEl>
                                          <p:spTgt spid="13"/>
                                        </p:tgtEl>
                                      </p:cBhvr>
                                    </p:animEffect>
                                  </p:childTnLst>
                                </p:cTn>
                              </p:par>
                            </p:childTnLst>
                          </p:cTn>
                        </p:par>
                        <p:par>
                          <p:cTn id="22" fill="hold">
                            <p:stCondLst>
                              <p:cond delay="22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75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800"/>
                                        <p:tgtEl>
                                          <p:spTgt spid="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800"/>
                                        <p:tgtEl>
                                          <p:spTgt spid="7"/>
                                        </p:tgtEl>
                                      </p:cBhvr>
                                    </p:animEffect>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75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750"/>
                                        <p:tgtEl>
                                          <p:spTgt spid="12"/>
                                        </p:tgtEl>
                                      </p:cBhvr>
                                    </p:animEffect>
                                  </p:childTnLst>
                                </p:cTn>
                              </p:par>
                            </p:childTnLst>
                          </p:cTn>
                        </p:par>
                        <p:par>
                          <p:cTn id="44" fill="hold">
                            <p:stCondLst>
                              <p:cond delay="750"/>
                            </p:stCondLst>
                            <p:childTnLst>
                              <p:par>
                                <p:cTn id="45" presetID="22" presetClass="entr" presetSubtype="8" fill="hold"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left)">
                                      <p:cBhvr>
                                        <p:cTn id="4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In the 45°-line diagram, it becomes very important to distinguish income (real GDP) from expenditure (aggregate expenditure); although these are equal in macroeconomic equilibrium, they are not conceptually identical.</a:t>
            </a:r>
          </a:p>
          <a:p>
            <a:pPr>
              <a:spcBef>
                <a:spcPts val="0"/>
              </a:spcBef>
              <a:spcAft>
                <a:spcPts val="1200"/>
              </a:spcAft>
              <a:defRPr/>
            </a:pPr>
            <a:endParaRPr lang="en-US" dirty="0"/>
          </a:p>
          <a:p>
            <a:pPr>
              <a:spcBef>
                <a:spcPts val="0"/>
              </a:spcBef>
              <a:spcAft>
                <a:spcPts val="1200"/>
              </a:spcAft>
              <a:defRPr/>
            </a:pPr>
            <a:r>
              <a:rPr lang="en-US" dirty="0"/>
              <a:t>Similarly, consumption spending is only a part (albeit the largest part) of aggregate expenditure. </a:t>
            </a:r>
          </a:p>
          <a:p>
            <a:endParaRPr lang="en-US" dirty="0"/>
          </a:p>
        </p:txBody>
      </p:sp>
    </p:spTree>
    <p:extLst>
      <p:ext uri="{BB962C8B-B14F-4D97-AF65-F5344CB8AC3E}">
        <p14:creationId xmlns:p14="http://schemas.microsoft.com/office/powerpoint/2010/main" val="10888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Algebra of Macroeconomic Equilibrium</a:t>
            </a:r>
          </a:p>
        </p:txBody>
      </p:sp>
      <p:sp>
        <p:nvSpPr>
          <p:cNvPr id="4" name="Text Placeholder 3"/>
          <p:cNvSpPr>
            <a:spLocks noGrp="1"/>
          </p:cNvSpPr>
          <p:nvPr>
            <p:ph type="body" sz="quarter" idx="11"/>
          </p:nvPr>
        </p:nvSpPr>
        <p:spPr/>
        <p:txBody>
          <a:bodyPr/>
          <a:lstStyle/>
          <a:p>
            <a:r>
              <a:rPr lang="en-US" dirty="0"/>
              <a:t>Apply the algebra of macroeconomic equilibrium.</a:t>
            </a:r>
          </a:p>
        </p:txBody>
      </p:sp>
    </p:spTree>
    <p:extLst>
      <p:ext uri="{BB962C8B-B14F-4D97-AF65-F5344CB8AC3E}">
        <p14:creationId xmlns:p14="http://schemas.microsoft.com/office/powerpoint/2010/main" val="3697196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build a numerical model?</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Graphical analysis of macroeconomic equilibrium can tell us the </a:t>
            </a:r>
            <a:r>
              <a:rPr lang="en-US" i="1" dirty="0"/>
              <a:t>qualitative changes</a:t>
            </a:r>
            <a:r>
              <a:rPr lang="en-US" dirty="0"/>
              <a:t> that take place.</a:t>
            </a:r>
          </a:p>
          <a:p>
            <a:pPr marL="342900" indent="-342900">
              <a:spcBef>
                <a:spcPts val="0"/>
              </a:spcBef>
              <a:spcAft>
                <a:spcPts val="1200"/>
              </a:spcAft>
              <a:buFont typeface="Arial" panose="020B0604020202020204" pitchFamily="34" charset="0"/>
              <a:buChar char="•"/>
              <a:defRPr/>
            </a:pPr>
            <a:r>
              <a:rPr lang="en-US" dirty="0"/>
              <a:t>But an equation-based model can allow us to make </a:t>
            </a:r>
            <a:r>
              <a:rPr lang="en-US" i="1" dirty="0"/>
              <a:t>quantitative </a:t>
            </a:r>
            <a:r>
              <a:rPr lang="en-US" dirty="0"/>
              <a:t>or </a:t>
            </a:r>
            <a:r>
              <a:rPr lang="en-US" i="1" dirty="0"/>
              <a:t>numerical estimates</a:t>
            </a:r>
            <a:r>
              <a:rPr lang="en-US" dirty="0"/>
              <a:t> of what will occur.</a:t>
            </a:r>
          </a:p>
          <a:p>
            <a:pPr>
              <a:spcBef>
                <a:spcPts val="0"/>
              </a:spcBef>
              <a:spcAft>
                <a:spcPts val="1200"/>
              </a:spcAft>
              <a:defRPr/>
            </a:pPr>
            <a:endParaRPr lang="en-US" dirty="0"/>
          </a:p>
          <a:p>
            <a:pPr>
              <a:spcBef>
                <a:spcPts val="0"/>
              </a:spcBef>
              <a:spcAft>
                <a:spcPts val="1200"/>
              </a:spcAft>
              <a:defRPr/>
            </a:pPr>
            <a:r>
              <a:rPr lang="en-US" dirty="0"/>
              <a:t>Economists in universities, firms, and the government rely on </a:t>
            </a:r>
            <a:r>
              <a:rPr lang="en-US" i="1" dirty="0"/>
              <a:t>econometric models</a:t>
            </a:r>
            <a:r>
              <a:rPr lang="en-US" dirty="0"/>
              <a:t> in which they statistically estimate the relationships between economic variables.</a:t>
            </a:r>
          </a:p>
        </p:txBody>
      </p:sp>
    </p:spTree>
    <p:extLst>
      <p:ext uri="{BB962C8B-B14F-4D97-AF65-F5344CB8AC3E}">
        <p14:creationId xmlns:p14="http://schemas.microsoft.com/office/powerpoint/2010/main" val="5643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 expenditure equations</a:t>
            </a:r>
          </a:p>
        </p:txBody>
      </p:sp>
      <p:sp>
        <p:nvSpPr>
          <p:cNvPr id="4" name="TextBox 3"/>
          <p:cNvSpPr txBox="1">
            <a:spLocks noChangeArrowheads="1"/>
          </p:cNvSpPr>
          <p:nvPr/>
        </p:nvSpPr>
        <p:spPr bwMode="auto">
          <a:xfrm>
            <a:off x="414338" y="922374"/>
            <a:ext cx="8386762" cy="769441"/>
          </a:xfrm>
          <a:prstGeom prst="rect">
            <a:avLst/>
          </a:prstGeom>
          <a:noFill/>
          <a:ln w="9525">
            <a:noFill/>
            <a:miter lim="800000"/>
            <a:headEnd/>
            <a:tailEnd/>
          </a:ln>
        </p:spPr>
        <p:txBody>
          <a:bodyPr wrap="square" anchor="t" anchorCtr="0">
            <a:spAutoFit/>
          </a:bodyPr>
          <a:lstStyle/>
          <a:p>
            <a:r>
              <a:rPr lang="en-US" sz="2200" b="0" dirty="0"/>
              <a:t>Based on the example in the text, we can generate the following equations (changing the MPC so as to generate different results):</a:t>
            </a:r>
          </a:p>
        </p:txBody>
      </p:sp>
      <p:sp>
        <p:nvSpPr>
          <p:cNvPr id="5" name="Rectangle 10"/>
          <p:cNvSpPr>
            <a:spLocks noChangeArrowheads="1"/>
          </p:cNvSpPr>
          <p:nvPr/>
        </p:nvSpPr>
        <p:spPr bwMode="auto">
          <a:xfrm>
            <a:off x="1014413" y="1844675"/>
            <a:ext cx="2509837" cy="2863850"/>
          </a:xfrm>
          <a:prstGeom prst="rect">
            <a:avLst/>
          </a:prstGeom>
          <a:noFill/>
          <a:ln w="9525" algn="ctr">
            <a:noFill/>
            <a:miter lim="800000"/>
            <a:headEnd/>
            <a:tailEnd/>
          </a:ln>
        </p:spPr>
        <p:txBody>
          <a:bodyPr wrap="none">
            <a:spAutoFit/>
          </a:bodyPr>
          <a:lstStyle/>
          <a:p>
            <a:pPr>
              <a:spcBef>
                <a:spcPts val="0"/>
              </a:spcBef>
              <a:spcAft>
                <a:spcPts val="0"/>
              </a:spcAft>
              <a:defRPr/>
            </a:pPr>
            <a:r>
              <a:rPr lang="en-US" sz="2000" b="0" dirty="0">
                <a:latin typeface="Times New Roman" pitchFamily="18" charset="0"/>
                <a:cs typeface="Times New Roman" pitchFamily="18" charset="0"/>
              </a:rPr>
              <a:t>1.  </a:t>
            </a:r>
            <a:r>
              <a:rPr lang="en-US" sz="2000" b="0" i="1" dirty="0">
                <a:latin typeface="Times New Roman" pitchFamily="18" charset="0"/>
                <a:cs typeface="Times New Roman" pitchFamily="18" charset="0"/>
              </a:rPr>
              <a:t>C</a:t>
            </a:r>
            <a:r>
              <a:rPr lang="en-US" sz="2000" b="0" dirty="0">
                <a:latin typeface="Times New Roman" pitchFamily="18" charset="0"/>
                <a:cs typeface="Times New Roman" pitchFamily="18" charset="0"/>
              </a:rPr>
              <a:t> = 1,000 + 0.65</a:t>
            </a:r>
            <a:r>
              <a:rPr lang="en-US" sz="2000" b="0" i="1" dirty="0">
                <a:latin typeface="Times New Roman" pitchFamily="18" charset="0"/>
                <a:cs typeface="Times New Roman" pitchFamily="18" charset="0"/>
              </a:rPr>
              <a:t>Y</a:t>
            </a:r>
          </a:p>
          <a:p>
            <a:pPr marL="457200" indent="-457200">
              <a:spcBef>
                <a:spcPts val="0"/>
              </a:spcBef>
              <a:spcAft>
                <a:spcPts val="0"/>
              </a:spcAft>
              <a:buFontTx/>
              <a:buAutoNum type="arabicPeriod"/>
              <a:defRPr/>
            </a:pPr>
            <a:endParaRPr lang="en-US" sz="2000" b="0" dirty="0">
              <a:latin typeface="Times New Roman" pitchFamily="18" charset="0"/>
              <a:cs typeface="Times New Roman" pitchFamily="18" charset="0"/>
            </a:endParaRPr>
          </a:p>
          <a:p>
            <a:pPr>
              <a:spcBef>
                <a:spcPts val="0"/>
              </a:spcBef>
              <a:spcAft>
                <a:spcPts val="0"/>
              </a:spcAft>
              <a:defRPr/>
            </a:pPr>
            <a:r>
              <a:rPr lang="en-US" sz="2000" b="0" dirty="0">
                <a:latin typeface="Times New Roman" pitchFamily="18" charset="0"/>
                <a:cs typeface="Times New Roman" pitchFamily="18" charset="0"/>
              </a:rPr>
              <a:t>2.  </a:t>
            </a:r>
            <a:r>
              <a:rPr lang="en-US" sz="2000" b="0" i="1" dirty="0">
                <a:latin typeface="Times New Roman" pitchFamily="18" charset="0"/>
                <a:cs typeface="Times New Roman" pitchFamily="18" charset="0"/>
              </a:rPr>
              <a:t>I</a:t>
            </a:r>
            <a:r>
              <a:rPr lang="en-US" sz="2000" b="0" dirty="0">
                <a:latin typeface="Times New Roman" pitchFamily="18" charset="0"/>
                <a:cs typeface="Times New Roman" pitchFamily="18" charset="0"/>
              </a:rPr>
              <a:t> = 1,500</a:t>
            </a:r>
          </a:p>
          <a:p>
            <a:pPr marL="457200" indent="-457200">
              <a:spcBef>
                <a:spcPts val="0"/>
              </a:spcBef>
              <a:spcAft>
                <a:spcPts val="0"/>
              </a:spcAft>
              <a:buFontTx/>
              <a:buAutoNum type="arabicPeriod"/>
              <a:defRPr/>
            </a:pPr>
            <a:endParaRPr lang="en-US" sz="2000" b="0" dirty="0">
              <a:latin typeface="Times New Roman" pitchFamily="18" charset="0"/>
              <a:cs typeface="Times New Roman" pitchFamily="18" charset="0"/>
            </a:endParaRPr>
          </a:p>
          <a:p>
            <a:pPr>
              <a:spcBef>
                <a:spcPts val="0"/>
              </a:spcBef>
              <a:spcAft>
                <a:spcPts val="0"/>
              </a:spcAft>
              <a:defRPr/>
            </a:pPr>
            <a:r>
              <a:rPr lang="en-US" sz="2000" b="0" dirty="0">
                <a:latin typeface="Times New Roman" pitchFamily="18" charset="0"/>
                <a:cs typeface="Times New Roman" pitchFamily="18" charset="0"/>
              </a:rPr>
              <a:t>3.  </a:t>
            </a:r>
            <a:r>
              <a:rPr lang="en-US" sz="2000" b="0" i="1" dirty="0">
                <a:latin typeface="Times New Roman" pitchFamily="18" charset="0"/>
                <a:cs typeface="Times New Roman" pitchFamily="18" charset="0"/>
              </a:rPr>
              <a:t>G</a:t>
            </a:r>
            <a:r>
              <a:rPr lang="en-US" sz="2000" b="0" dirty="0">
                <a:latin typeface="Times New Roman" pitchFamily="18" charset="0"/>
                <a:cs typeface="Times New Roman" pitchFamily="18" charset="0"/>
              </a:rPr>
              <a:t> = 1,500</a:t>
            </a:r>
          </a:p>
          <a:p>
            <a:pPr marL="457200" indent="-457200">
              <a:spcBef>
                <a:spcPts val="0"/>
              </a:spcBef>
              <a:spcAft>
                <a:spcPts val="0"/>
              </a:spcAft>
              <a:buFontTx/>
              <a:buAutoNum type="arabicPeriod"/>
              <a:defRPr/>
            </a:pPr>
            <a:endParaRPr lang="en-US" sz="2000" b="0" dirty="0">
              <a:latin typeface="Times New Roman" pitchFamily="18" charset="0"/>
              <a:cs typeface="Times New Roman" pitchFamily="18" charset="0"/>
            </a:endParaRPr>
          </a:p>
          <a:p>
            <a:pPr>
              <a:spcBef>
                <a:spcPts val="0"/>
              </a:spcBef>
              <a:spcAft>
                <a:spcPts val="0"/>
              </a:spcAft>
              <a:defRPr/>
            </a:pPr>
            <a:r>
              <a:rPr lang="en-US" sz="2000" b="0" dirty="0">
                <a:latin typeface="Times New Roman" pitchFamily="18" charset="0"/>
                <a:cs typeface="Times New Roman" pitchFamily="18" charset="0"/>
              </a:rPr>
              <a:t>4.  </a:t>
            </a:r>
            <a:r>
              <a:rPr lang="en-US" sz="2000" b="0" i="1" dirty="0">
                <a:latin typeface="Times New Roman" pitchFamily="18" charset="0"/>
                <a:cs typeface="Times New Roman" pitchFamily="18" charset="0"/>
              </a:rPr>
              <a:t>NX</a:t>
            </a:r>
            <a:r>
              <a:rPr lang="en-US" sz="2000" b="0" dirty="0">
                <a:latin typeface="Times New Roman" pitchFamily="18" charset="0"/>
                <a:cs typeface="Times New Roman" pitchFamily="18" charset="0"/>
              </a:rPr>
              <a:t> = −500</a:t>
            </a:r>
          </a:p>
          <a:p>
            <a:pPr marL="457200" indent="-457200">
              <a:spcBef>
                <a:spcPts val="0"/>
              </a:spcBef>
              <a:spcAft>
                <a:spcPts val="0"/>
              </a:spcAft>
              <a:buFontTx/>
              <a:buAutoNum type="arabicPeriod"/>
              <a:defRPr/>
            </a:pPr>
            <a:endParaRPr lang="en-US" sz="2000" b="0" dirty="0">
              <a:latin typeface="Times New Roman" pitchFamily="18" charset="0"/>
              <a:cs typeface="Times New Roman" pitchFamily="18" charset="0"/>
            </a:endParaRPr>
          </a:p>
          <a:p>
            <a:pPr>
              <a:spcBef>
                <a:spcPts val="0"/>
              </a:spcBef>
              <a:spcAft>
                <a:spcPts val="0"/>
              </a:spcAft>
              <a:defRPr/>
            </a:pPr>
            <a:r>
              <a:rPr lang="en-US" sz="2000" b="0" dirty="0">
                <a:latin typeface="Times New Roman" pitchFamily="18" charset="0"/>
                <a:cs typeface="Times New Roman" pitchFamily="18" charset="0"/>
              </a:rPr>
              <a:t>5.  </a:t>
            </a:r>
            <a:r>
              <a:rPr lang="en-US" sz="2000" b="0" i="1" dirty="0">
                <a:latin typeface="Times New Roman" pitchFamily="18" charset="0"/>
                <a:cs typeface="Times New Roman" pitchFamily="18" charset="0"/>
              </a:rPr>
              <a:t>Y</a:t>
            </a:r>
            <a:r>
              <a:rPr lang="en-US" sz="2000" b="0" dirty="0">
                <a:latin typeface="Times New Roman" pitchFamily="18" charset="0"/>
                <a:cs typeface="Times New Roman" pitchFamily="18" charset="0"/>
              </a:rPr>
              <a:t> = </a:t>
            </a:r>
            <a:r>
              <a:rPr lang="en-US" sz="2000" b="0" i="1" dirty="0">
                <a:latin typeface="Times New Roman" pitchFamily="18" charset="0"/>
                <a:cs typeface="Times New Roman" pitchFamily="18" charset="0"/>
              </a:rPr>
              <a:t>C</a:t>
            </a:r>
            <a:r>
              <a:rPr lang="en-US" sz="2000" b="0" dirty="0">
                <a:latin typeface="Times New Roman" pitchFamily="18" charset="0"/>
                <a:cs typeface="Times New Roman" pitchFamily="18" charset="0"/>
              </a:rPr>
              <a:t> + </a:t>
            </a:r>
            <a:r>
              <a:rPr lang="en-US" sz="2000" b="0" i="1" dirty="0">
                <a:latin typeface="Times New Roman" pitchFamily="18" charset="0"/>
                <a:cs typeface="Times New Roman" pitchFamily="18" charset="0"/>
              </a:rPr>
              <a:t>I</a:t>
            </a:r>
            <a:r>
              <a:rPr lang="en-US" sz="2000" b="0" dirty="0">
                <a:latin typeface="Times New Roman" pitchFamily="18" charset="0"/>
                <a:cs typeface="Times New Roman" pitchFamily="18" charset="0"/>
              </a:rPr>
              <a:t> + </a:t>
            </a:r>
            <a:r>
              <a:rPr lang="en-US" sz="2000" b="0" i="1" dirty="0">
                <a:latin typeface="Times New Roman" pitchFamily="18" charset="0"/>
                <a:cs typeface="Times New Roman" pitchFamily="18" charset="0"/>
              </a:rPr>
              <a:t>G</a:t>
            </a:r>
            <a:r>
              <a:rPr lang="en-US" sz="2000" b="0" dirty="0">
                <a:latin typeface="Times New Roman" pitchFamily="18" charset="0"/>
                <a:cs typeface="Times New Roman" pitchFamily="18" charset="0"/>
              </a:rPr>
              <a:t> + </a:t>
            </a:r>
            <a:r>
              <a:rPr lang="en-US" sz="2000" b="0" i="1" dirty="0">
                <a:latin typeface="Times New Roman" pitchFamily="18" charset="0"/>
                <a:cs typeface="Times New Roman" pitchFamily="18" charset="0"/>
              </a:rPr>
              <a:t>NX</a:t>
            </a:r>
          </a:p>
        </p:txBody>
      </p:sp>
      <p:sp>
        <p:nvSpPr>
          <p:cNvPr id="6" name="Rectangle 10"/>
          <p:cNvSpPr>
            <a:spLocks noChangeArrowheads="1"/>
          </p:cNvSpPr>
          <p:nvPr/>
        </p:nvSpPr>
        <p:spPr bwMode="auto">
          <a:xfrm>
            <a:off x="4757738" y="1873250"/>
            <a:ext cx="3325812" cy="2832100"/>
          </a:xfrm>
          <a:prstGeom prst="rect">
            <a:avLst/>
          </a:prstGeom>
          <a:noFill/>
          <a:ln w="9525" algn="ctr">
            <a:noFill/>
            <a:miter lim="800000"/>
            <a:headEnd/>
            <a:tailEnd/>
          </a:ln>
        </p:spPr>
        <p:txBody>
          <a:bodyPr wrap="none">
            <a:spAutoFit/>
          </a:bodyPr>
          <a:lstStyle/>
          <a:p>
            <a:pPr>
              <a:spcBef>
                <a:spcPts val="0"/>
              </a:spcBef>
              <a:spcAft>
                <a:spcPts val="0"/>
              </a:spcAft>
              <a:defRPr/>
            </a:pPr>
            <a:r>
              <a:rPr lang="en-US" sz="1800" b="0" dirty="0">
                <a:latin typeface="+mn-lt"/>
                <a:cs typeface="Times New Roman" pitchFamily="18" charset="0"/>
              </a:rPr>
              <a:t>Consumption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Planned investment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Government spending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Net export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Equilibrium condition</a:t>
            </a:r>
          </a:p>
        </p:txBody>
      </p:sp>
      <p:sp>
        <p:nvSpPr>
          <p:cNvPr id="7" name="TextBox 6"/>
          <p:cNvSpPr txBox="1">
            <a:spLocks noChangeArrowheads="1"/>
          </p:cNvSpPr>
          <p:nvPr/>
        </p:nvSpPr>
        <p:spPr bwMode="auto">
          <a:xfrm>
            <a:off x="414338" y="4860548"/>
            <a:ext cx="8243887" cy="1446550"/>
          </a:xfrm>
          <a:prstGeom prst="rect">
            <a:avLst/>
          </a:prstGeom>
          <a:noFill/>
          <a:ln w="9525">
            <a:noFill/>
            <a:miter lim="800000"/>
            <a:headEnd/>
            <a:tailEnd/>
          </a:ln>
        </p:spPr>
        <p:txBody>
          <a:bodyPr anchor="t" anchorCtr="0">
            <a:spAutoFit/>
          </a:bodyPr>
          <a:lstStyle/>
          <a:p>
            <a:r>
              <a:rPr lang="en-US" sz="2200" b="0" dirty="0"/>
              <a:t>In using the model, researchers would estimate the </a:t>
            </a:r>
            <a:r>
              <a:rPr lang="en-US" sz="2200" b="0" i="1" dirty="0"/>
              <a:t>parameters</a:t>
            </a:r>
            <a:r>
              <a:rPr lang="en-US" sz="2200" b="0" dirty="0"/>
              <a:t> of the model—like the MPC or the values of the autonomous expenditure components like planned investment—using statistical methods and years of observations of data.</a:t>
            </a:r>
          </a:p>
        </p:txBody>
      </p:sp>
    </p:spTree>
    <p:extLst>
      <p:ext uri="{BB962C8B-B14F-4D97-AF65-F5344CB8AC3E}">
        <p14:creationId xmlns:p14="http://schemas.microsoft.com/office/powerpoint/2010/main" val="15784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left)">
                                      <p:cBhvr>
                                        <p:cTn id="39" dur="500"/>
                                        <p:tgtEl>
                                          <p:spTgt spid="6">
                                            <p:txEl>
                                              <p:pRg st="6" end="6"/>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left)">
                                      <p:cBhvr>
                                        <p:cTn id="43" dur="500"/>
                                        <p:tgtEl>
                                          <p:spTgt spid="5">
                                            <p:txEl>
                                              <p:pRg st="8" end="8"/>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6"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investment vs. actual investment</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Our aggregate expenditure model uses </a:t>
            </a:r>
            <a:r>
              <a:rPr lang="en-US" i="1" dirty="0"/>
              <a:t>planned investment</a:t>
            </a:r>
            <a:r>
              <a:rPr lang="en-US" dirty="0"/>
              <a:t>, rather than </a:t>
            </a:r>
            <a:r>
              <a:rPr lang="en-US" i="1" dirty="0"/>
              <a:t>actual investment</a:t>
            </a:r>
            <a:r>
              <a:rPr lang="en-US" dirty="0"/>
              <a:t>; in this way, the definition of aggregate expenditures is slightly different from GDP.</a:t>
            </a:r>
          </a:p>
          <a:p>
            <a:pPr>
              <a:spcBef>
                <a:spcPts val="0"/>
              </a:spcBef>
              <a:spcAft>
                <a:spcPts val="1200"/>
              </a:spcAft>
              <a:defRPr/>
            </a:pPr>
            <a:r>
              <a:rPr lang="en-US" dirty="0"/>
              <a:t>The difference is that planned investment spending does not include the build-up of </a:t>
            </a:r>
            <a:r>
              <a:rPr lang="en-US" b="1" i="1" dirty="0"/>
              <a:t>inventories</a:t>
            </a:r>
            <a:r>
              <a:rPr lang="en-US" dirty="0"/>
              <a:t>: goods that have been produced but not yet sold:</a:t>
            </a:r>
          </a:p>
          <a:p>
            <a:pPr>
              <a:spcBef>
                <a:spcPts val="0"/>
              </a:spcBef>
              <a:spcAft>
                <a:spcPts val="1200"/>
              </a:spcAft>
              <a:defRPr/>
            </a:pPr>
            <a:r>
              <a:rPr lang="en-US" i="1" dirty="0"/>
              <a:t>Planned investment =</a:t>
            </a:r>
            <a:br>
              <a:rPr lang="en-US" i="1" dirty="0"/>
            </a:br>
            <a:r>
              <a:rPr lang="en-US" i="1" dirty="0"/>
              <a:t>	Actual investment – unplanned change in inventories</a:t>
            </a:r>
          </a:p>
          <a:p>
            <a:pPr>
              <a:spcBef>
                <a:spcPts val="0"/>
              </a:spcBef>
              <a:spcAft>
                <a:spcPts val="1200"/>
              </a:spcAft>
              <a:defRPr/>
            </a:pPr>
            <a:r>
              <a:rPr lang="en-US" dirty="0"/>
              <a:t>Although the Bureau of Economic Analysis measures </a:t>
            </a:r>
            <a:r>
              <a:rPr lang="en-US" i="1" dirty="0"/>
              <a:t>actual investment</a:t>
            </a:r>
            <a:r>
              <a:rPr lang="en-US" dirty="0"/>
              <a:t>, we will assume that their measurement is close enough to </a:t>
            </a:r>
            <a:r>
              <a:rPr lang="en-US" i="1" dirty="0"/>
              <a:t>planned investment</a:t>
            </a:r>
            <a:r>
              <a:rPr lang="en-US" dirty="0"/>
              <a:t> to use in our estimates of aggregate expenditures.</a:t>
            </a:r>
          </a:p>
          <a:p>
            <a:pPr>
              <a:spcBef>
                <a:spcPts val="0"/>
              </a:spcBef>
              <a:spcAft>
                <a:spcPts val="1200"/>
              </a:spcAft>
              <a:defRPr/>
            </a:pPr>
            <a:endParaRPr lang="en-US" dirty="0"/>
          </a:p>
          <a:p>
            <a:endParaRPr lang="en-US" dirty="0"/>
          </a:p>
        </p:txBody>
      </p:sp>
    </p:spTree>
    <p:extLst>
      <p:ext uri="{BB962C8B-B14F-4D97-AF65-F5344CB8AC3E}">
        <p14:creationId xmlns:p14="http://schemas.microsoft.com/office/powerpoint/2010/main" val="1302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the model</a:t>
            </a:r>
          </a:p>
        </p:txBody>
      </p:sp>
      <p:sp>
        <p:nvSpPr>
          <p:cNvPr id="3" name="Text Placeholder 2"/>
          <p:cNvSpPr>
            <a:spLocks noGrp="1"/>
          </p:cNvSpPr>
          <p:nvPr>
            <p:ph type="body" sz="quarter" idx="11"/>
          </p:nvPr>
        </p:nvSpPr>
        <p:spPr>
          <a:xfrm>
            <a:off x="152400" y="838200"/>
            <a:ext cx="8839200" cy="2209800"/>
          </a:xfrm>
        </p:spPr>
        <p:txBody>
          <a:bodyPr/>
          <a:lstStyle/>
          <a:p>
            <a:pPr>
              <a:spcAft>
                <a:spcPts val="1200"/>
              </a:spcAft>
            </a:pPr>
            <a:r>
              <a:rPr lang="en-US" dirty="0"/>
              <a:t>The first four equations can be used to form the aggregate expenditure function—the right hand side of the fifth equation.</a:t>
            </a:r>
          </a:p>
          <a:p>
            <a:pPr>
              <a:spcAft>
                <a:spcPts val="1200"/>
              </a:spcAft>
            </a:pPr>
            <a:r>
              <a:rPr lang="en-US" dirty="0"/>
              <a:t>The fifth equation is the essential “equilibrium condition”, representing the effect of the 45°-line.</a:t>
            </a:r>
          </a:p>
          <a:p>
            <a:pPr>
              <a:spcAft>
                <a:spcPts val="1200"/>
              </a:spcAft>
            </a:pPr>
            <a:r>
              <a:rPr lang="en-US" dirty="0"/>
              <a:t>Substituting the first four equations into the fifth gives:</a:t>
            </a:r>
          </a:p>
        </p:txBody>
      </p:sp>
      <p:sp>
        <p:nvSpPr>
          <p:cNvPr id="5" name="Rectangle 16"/>
          <p:cNvSpPr>
            <a:spLocks noChangeArrowheads="1"/>
          </p:cNvSpPr>
          <p:nvPr/>
        </p:nvSpPr>
        <p:spPr bwMode="auto">
          <a:xfrm>
            <a:off x="2335212" y="3015255"/>
            <a:ext cx="4473575" cy="400050"/>
          </a:xfrm>
          <a:prstGeom prst="rect">
            <a:avLst/>
          </a:prstGeom>
          <a:noFill/>
          <a:ln w="9525" algn="ctr">
            <a:noFill/>
            <a:miter lim="800000"/>
            <a:headEnd/>
            <a:tailEnd/>
          </a:ln>
        </p:spPr>
        <p:txBody>
          <a:bodyPr anchor="ctr">
            <a:spAutoFit/>
          </a:bodyPr>
          <a:lstStyle/>
          <a:p>
            <a:pPr>
              <a:spcBef>
                <a:spcPct val="10000"/>
              </a:spcBef>
              <a:spcAft>
                <a:spcPct val="10000"/>
              </a:spcAft>
            </a:pP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+ 0.65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+ 1,500 + 1,500 − 500</a:t>
            </a:r>
            <a:endParaRPr lang="en-US" sz="2000" b="0" i="1" dirty="0">
              <a:latin typeface="Times New Roman" pitchFamily="18" charset="0"/>
              <a:cs typeface="Times New Roman" pitchFamily="18" charset="0"/>
            </a:endParaRPr>
          </a:p>
        </p:txBody>
      </p:sp>
      <p:sp>
        <p:nvSpPr>
          <p:cNvPr id="4" name="Text Placeholder 2"/>
          <p:cNvSpPr txBox="1">
            <a:spLocks/>
          </p:cNvSpPr>
          <p:nvPr/>
        </p:nvSpPr>
        <p:spPr>
          <a:xfrm>
            <a:off x="152400" y="34290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t>Subtracting 0.65</a:t>
            </a:r>
            <a:r>
              <a:rPr lang="en-US" i="1" dirty="0"/>
              <a:t>Y</a:t>
            </a:r>
            <a:r>
              <a:rPr lang="en-US" dirty="0"/>
              <a:t> from both sides gives:</a:t>
            </a:r>
          </a:p>
        </p:txBody>
      </p:sp>
      <p:sp>
        <p:nvSpPr>
          <p:cNvPr id="6" name="Rectangle 16"/>
          <p:cNvSpPr>
            <a:spLocks noChangeArrowheads="1"/>
          </p:cNvSpPr>
          <p:nvPr/>
        </p:nvSpPr>
        <p:spPr bwMode="auto">
          <a:xfrm>
            <a:off x="1423194" y="3886200"/>
            <a:ext cx="4464050"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− 0.65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1,000 + 1,500 + 1,500 − 500</a:t>
            </a:r>
            <a:endParaRPr lang="en-US" sz="2000" b="0" i="1" dirty="0">
              <a:latin typeface="Times New Roman" pitchFamily="18" charset="0"/>
              <a:cs typeface="Times New Roman" pitchFamily="18" charset="0"/>
            </a:endParaRPr>
          </a:p>
        </p:txBody>
      </p:sp>
      <p:sp>
        <p:nvSpPr>
          <p:cNvPr id="7" name="Text Placeholder 2"/>
          <p:cNvSpPr txBox="1">
            <a:spLocks/>
          </p:cNvSpPr>
          <p:nvPr/>
        </p:nvSpPr>
        <p:spPr>
          <a:xfrm>
            <a:off x="152400" y="4267200"/>
            <a:ext cx="8839200" cy="45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t>Which simplifies to:</a:t>
            </a:r>
          </a:p>
        </p:txBody>
      </p:sp>
      <p:sp>
        <p:nvSpPr>
          <p:cNvPr id="8" name="Rectangle 16"/>
          <p:cNvSpPr>
            <a:spLocks noChangeArrowheads="1"/>
          </p:cNvSpPr>
          <p:nvPr/>
        </p:nvSpPr>
        <p:spPr bwMode="auto">
          <a:xfrm>
            <a:off x="1811338" y="4724400"/>
            <a:ext cx="1654175"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s-ES" sz="2000" b="0" dirty="0">
                <a:latin typeface="Times New Roman" pitchFamily="18" charset="0"/>
                <a:cs typeface="Times New Roman" pitchFamily="18" charset="0"/>
              </a:rPr>
              <a:t>0.35</a:t>
            </a:r>
            <a:r>
              <a:rPr lang="es-ES" sz="2000" b="0" i="1" dirty="0">
                <a:latin typeface="Times New Roman" pitchFamily="18" charset="0"/>
                <a:cs typeface="Times New Roman" pitchFamily="18" charset="0"/>
              </a:rPr>
              <a:t>Y</a:t>
            </a:r>
            <a:r>
              <a:rPr lang="es-ES" sz="2000" b="0" dirty="0">
                <a:latin typeface="Times New Roman" pitchFamily="18" charset="0"/>
                <a:cs typeface="Times New Roman" pitchFamily="18" charset="0"/>
              </a:rPr>
              <a:t> = 3,500</a:t>
            </a:r>
            <a:endParaRPr lang="en-US" sz="2000" b="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945203505"/>
              </p:ext>
            </p:extLst>
          </p:nvPr>
        </p:nvGraphicFramePr>
        <p:xfrm>
          <a:off x="2308225" y="5181600"/>
          <a:ext cx="1946275" cy="636587"/>
        </p:xfrm>
        <a:graphic>
          <a:graphicData uri="http://schemas.openxmlformats.org/presentationml/2006/ole">
            <mc:AlternateContent xmlns:mc="http://schemas.openxmlformats.org/markup-compatibility/2006">
              <mc:Choice xmlns:v="urn:schemas-microsoft-com:vml" Requires="v">
                <p:oleObj name="Equation" r:id="rId2" imgW="1205977" imgH="393529" progId="Equation.3">
                  <p:embed/>
                </p:oleObj>
              </mc:Choice>
              <mc:Fallback>
                <p:oleObj name="Equation" r:id="rId2" imgW="1205977" imgH="393529"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5181600"/>
                        <a:ext cx="19462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061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aggregate expenditure equations</a:t>
            </a:r>
          </a:p>
        </p:txBody>
      </p:sp>
      <p:sp>
        <p:nvSpPr>
          <p:cNvPr id="11" name="TextBox 10"/>
          <p:cNvSpPr txBox="1">
            <a:spLocks noChangeArrowheads="1"/>
          </p:cNvSpPr>
          <p:nvPr/>
        </p:nvSpPr>
        <p:spPr bwMode="auto">
          <a:xfrm>
            <a:off x="414338" y="813333"/>
            <a:ext cx="8386762" cy="769441"/>
          </a:xfrm>
          <a:prstGeom prst="rect">
            <a:avLst/>
          </a:prstGeom>
          <a:noFill/>
          <a:ln w="9525">
            <a:noFill/>
            <a:miter lim="800000"/>
            <a:headEnd/>
            <a:tailEnd/>
          </a:ln>
        </p:spPr>
        <p:txBody>
          <a:bodyPr wrap="square" anchor="t" anchorCtr="0">
            <a:spAutoFit/>
          </a:bodyPr>
          <a:lstStyle/>
          <a:p>
            <a:r>
              <a:rPr lang="en-US" sz="2200" b="0" dirty="0"/>
              <a:t>More generally, we could allow the parameters of the model to be represented by letters.</a:t>
            </a:r>
          </a:p>
        </p:txBody>
      </p:sp>
      <p:graphicFrame>
        <p:nvGraphicFramePr>
          <p:cNvPr id="5" name="Object 195"/>
          <p:cNvGraphicFramePr>
            <a:graphicFrameLocks noChangeAspect="1"/>
          </p:cNvGraphicFramePr>
          <p:nvPr>
            <p:extLst>
              <p:ext uri="{D42A27DB-BD31-4B8C-83A1-F6EECF244321}">
                <p14:modId xmlns:p14="http://schemas.microsoft.com/office/powerpoint/2010/main" val="902272557"/>
              </p:ext>
            </p:extLst>
          </p:nvPr>
        </p:nvGraphicFramePr>
        <p:xfrm>
          <a:off x="1087438" y="1535113"/>
          <a:ext cx="1987550" cy="388937"/>
        </p:xfrm>
        <a:graphic>
          <a:graphicData uri="http://schemas.openxmlformats.org/presentationml/2006/ole">
            <mc:AlternateContent xmlns:mc="http://schemas.openxmlformats.org/markup-compatibility/2006">
              <mc:Choice xmlns:v="urn:schemas-microsoft-com:vml" Requires="v">
                <p:oleObj name="Equation" r:id="rId2" imgW="1231560" imgH="241200" progId="Equation.3">
                  <p:embed/>
                </p:oleObj>
              </mc:Choice>
              <mc:Fallback>
                <p:oleObj name="Equation" r:id="rId2" imgW="1231560" imgH="241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535113"/>
                        <a:ext cx="1987550"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96"/>
          <p:cNvGraphicFramePr>
            <a:graphicFrameLocks noChangeAspect="1"/>
          </p:cNvGraphicFramePr>
          <p:nvPr>
            <p:extLst>
              <p:ext uri="{D42A27DB-BD31-4B8C-83A1-F6EECF244321}">
                <p14:modId xmlns:p14="http://schemas.microsoft.com/office/powerpoint/2010/main" val="3263511875"/>
              </p:ext>
            </p:extLst>
          </p:nvPr>
        </p:nvGraphicFramePr>
        <p:xfrm>
          <a:off x="1087438" y="2141538"/>
          <a:ext cx="839787" cy="347662"/>
        </p:xfrm>
        <a:graphic>
          <a:graphicData uri="http://schemas.openxmlformats.org/presentationml/2006/ole">
            <mc:AlternateContent xmlns:mc="http://schemas.openxmlformats.org/markup-compatibility/2006">
              <mc:Choice xmlns:v="urn:schemas-microsoft-com:vml" Requires="v">
                <p:oleObj name="Equation" r:id="rId4" imgW="520560" imgH="215640" progId="Equation.3">
                  <p:embed/>
                </p:oleObj>
              </mc:Choice>
              <mc:Fallback>
                <p:oleObj name="Equation" r:id="rId4" imgW="52056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438" y="2141538"/>
                        <a:ext cx="839787"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97"/>
          <p:cNvGraphicFramePr>
            <a:graphicFrameLocks noChangeAspect="1"/>
          </p:cNvGraphicFramePr>
          <p:nvPr>
            <p:extLst>
              <p:ext uri="{D42A27DB-BD31-4B8C-83A1-F6EECF244321}">
                <p14:modId xmlns:p14="http://schemas.microsoft.com/office/powerpoint/2010/main" val="3960010798"/>
              </p:ext>
            </p:extLst>
          </p:nvPr>
        </p:nvGraphicFramePr>
        <p:xfrm>
          <a:off x="1087438" y="2743200"/>
          <a:ext cx="942975" cy="347663"/>
        </p:xfrm>
        <a:graphic>
          <a:graphicData uri="http://schemas.openxmlformats.org/presentationml/2006/ole">
            <mc:AlternateContent xmlns:mc="http://schemas.openxmlformats.org/markup-compatibility/2006">
              <mc:Choice xmlns:v="urn:schemas-microsoft-com:vml" Requires="v">
                <p:oleObj name="Equation" r:id="rId6" imgW="583920" imgH="215640" progId="Equation.3">
                  <p:embed/>
                </p:oleObj>
              </mc:Choice>
              <mc:Fallback>
                <p:oleObj name="Equation" r:id="rId6" imgW="5839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438" y="2743200"/>
                        <a:ext cx="942975"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98"/>
          <p:cNvGraphicFramePr>
            <a:graphicFrameLocks noChangeAspect="1"/>
          </p:cNvGraphicFramePr>
          <p:nvPr>
            <p:extLst>
              <p:ext uri="{D42A27DB-BD31-4B8C-83A1-F6EECF244321}">
                <p14:modId xmlns:p14="http://schemas.microsoft.com/office/powerpoint/2010/main" val="95377904"/>
              </p:ext>
            </p:extLst>
          </p:nvPr>
        </p:nvGraphicFramePr>
        <p:xfrm>
          <a:off x="1087438" y="3355975"/>
          <a:ext cx="1333500" cy="347663"/>
        </p:xfrm>
        <a:graphic>
          <a:graphicData uri="http://schemas.openxmlformats.org/presentationml/2006/ole">
            <mc:AlternateContent xmlns:mc="http://schemas.openxmlformats.org/markup-compatibility/2006">
              <mc:Choice xmlns:v="urn:schemas-microsoft-com:vml" Requires="v">
                <p:oleObj name="Equation" r:id="rId8" imgW="825480" imgH="215640" progId="Equation.3">
                  <p:embed/>
                </p:oleObj>
              </mc:Choice>
              <mc:Fallback>
                <p:oleObj name="Equation" r:id="rId8" imgW="8254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7438" y="3355975"/>
                        <a:ext cx="1333500"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99"/>
          <p:cNvGraphicFramePr>
            <a:graphicFrameLocks noChangeAspect="1"/>
          </p:cNvGraphicFramePr>
          <p:nvPr>
            <p:extLst>
              <p:ext uri="{D42A27DB-BD31-4B8C-83A1-F6EECF244321}">
                <p14:modId xmlns:p14="http://schemas.microsoft.com/office/powerpoint/2010/main" val="1001328054"/>
              </p:ext>
            </p:extLst>
          </p:nvPr>
        </p:nvGraphicFramePr>
        <p:xfrm>
          <a:off x="1087438" y="4024313"/>
          <a:ext cx="2238375" cy="285750"/>
        </p:xfrm>
        <a:graphic>
          <a:graphicData uri="http://schemas.openxmlformats.org/presentationml/2006/ole">
            <mc:AlternateContent xmlns:mc="http://schemas.openxmlformats.org/markup-compatibility/2006">
              <mc:Choice xmlns:v="urn:schemas-microsoft-com:vml" Requires="v">
                <p:oleObj name="Equation" r:id="rId10" imgW="1384200" imgH="177480" progId="Equation.3">
                  <p:embed/>
                </p:oleObj>
              </mc:Choice>
              <mc:Fallback>
                <p:oleObj name="Equation" r:id="rId10" imgW="1384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7438" y="4024313"/>
                        <a:ext cx="2238375"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0"/>
          <p:cNvSpPr>
            <a:spLocks noChangeArrowheads="1"/>
          </p:cNvSpPr>
          <p:nvPr/>
        </p:nvSpPr>
        <p:spPr bwMode="auto">
          <a:xfrm>
            <a:off x="4757738" y="1549400"/>
            <a:ext cx="3325812" cy="2832100"/>
          </a:xfrm>
          <a:prstGeom prst="rect">
            <a:avLst/>
          </a:prstGeom>
          <a:noFill/>
          <a:ln w="9525" algn="ctr">
            <a:noFill/>
            <a:miter lim="800000"/>
            <a:headEnd/>
            <a:tailEnd/>
          </a:ln>
        </p:spPr>
        <p:txBody>
          <a:bodyPr wrap="none">
            <a:spAutoFit/>
          </a:bodyPr>
          <a:lstStyle/>
          <a:p>
            <a:pPr>
              <a:spcBef>
                <a:spcPts val="0"/>
              </a:spcBef>
              <a:spcAft>
                <a:spcPts val="0"/>
              </a:spcAft>
              <a:defRPr/>
            </a:pPr>
            <a:r>
              <a:rPr lang="en-US" sz="1800" b="0" dirty="0">
                <a:latin typeface="+mn-lt"/>
                <a:cs typeface="Times New Roman" pitchFamily="18" charset="0"/>
              </a:rPr>
              <a:t>Consumption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Planned investment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Government spending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Net export function</a:t>
            </a:r>
          </a:p>
          <a:p>
            <a:pPr>
              <a:spcBef>
                <a:spcPts val="0"/>
              </a:spcBef>
              <a:spcAft>
                <a:spcPts val="0"/>
              </a:spcAft>
              <a:defRPr/>
            </a:pPr>
            <a:endParaRPr lang="en-US" sz="2200" b="0" dirty="0">
              <a:latin typeface="+mn-lt"/>
              <a:cs typeface="Times New Roman" pitchFamily="18" charset="0"/>
            </a:endParaRPr>
          </a:p>
          <a:p>
            <a:pPr>
              <a:spcBef>
                <a:spcPts val="0"/>
              </a:spcBef>
              <a:spcAft>
                <a:spcPts val="0"/>
              </a:spcAft>
              <a:defRPr/>
            </a:pPr>
            <a:r>
              <a:rPr lang="en-US" sz="1800" b="0" dirty="0">
                <a:latin typeface="+mn-lt"/>
                <a:cs typeface="Times New Roman" pitchFamily="18" charset="0"/>
              </a:rPr>
              <a:t>Equilibrium condition</a:t>
            </a:r>
          </a:p>
        </p:txBody>
      </p:sp>
      <p:sp>
        <p:nvSpPr>
          <p:cNvPr id="4" name="TextBox 3"/>
          <p:cNvSpPr txBox="1">
            <a:spLocks noChangeArrowheads="1"/>
          </p:cNvSpPr>
          <p:nvPr/>
        </p:nvSpPr>
        <p:spPr bwMode="auto">
          <a:xfrm>
            <a:off x="414338" y="4860548"/>
            <a:ext cx="8243887" cy="1261884"/>
          </a:xfrm>
          <a:prstGeom prst="rect">
            <a:avLst/>
          </a:prstGeom>
          <a:noFill/>
          <a:ln w="9525">
            <a:noFill/>
            <a:miter lim="800000"/>
            <a:headEnd/>
            <a:tailEnd/>
          </a:ln>
        </p:spPr>
        <p:txBody>
          <a:bodyPr anchor="t" anchorCtr="0">
            <a:spAutoFit/>
          </a:bodyPr>
          <a:lstStyle/>
          <a:p>
            <a:pPr>
              <a:spcAft>
                <a:spcPts val="1200"/>
              </a:spcAft>
            </a:pPr>
            <a:r>
              <a:rPr lang="en-US" sz="2200" b="0" dirty="0"/>
              <a:t>The letters with bars over them are parameters—fixed (autonomous) values.</a:t>
            </a:r>
          </a:p>
          <a:p>
            <a:pPr>
              <a:spcAft>
                <a:spcPts val="1200"/>
              </a:spcAft>
            </a:pPr>
            <a:r>
              <a:rPr lang="en-US" sz="2200" b="0" dirty="0"/>
              <a:t>For example,     was 1000 in our example.</a:t>
            </a:r>
          </a:p>
        </p:txBody>
      </p:sp>
      <p:graphicFrame>
        <p:nvGraphicFramePr>
          <p:cNvPr id="12" name="Object 200"/>
          <p:cNvGraphicFramePr>
            <a:graphicFrameLocks noChangeAspect="1"/>
          </p:cNvGraphicFramePr>
          <p:nvPr>
            <p:extLst>
              <p:ext uri="{D42A27DB-BD31-4B8C-83A1-F6EECF244321}">
                <p14:modId xmlns:p14="http://schemas.microsoft.com/office/powerpoint/2010/main" val="4246415423"/>
              </p:ext>
            </p:extLst>
          </p:nvPr>
        </p:nvGraphicFramePr>
        <p:xfrm>
          <a:off x="2197100" y="5688568"/>
          <a:ext cx="241300" cy="369332"/>
        </p:xfrm>
        <a:graphic>
          <a:graphicData uri="http://schemas.openxmlformats.org/presentationml/2006/ole">
            <mc:AlternateContent xmlns:mc="http://schemas.openxmlformats.org/markup-compatibility/2006">
              <mc:Choice xmlns:v="urn:schemas-microsoft-com:vml" Requires="v">
                <p:oleObj name="Equation" r:id="rId12" imgW="152280" imgH="215640" progId="Equation.3">
                  <p:embed/>
                </p:oleObj>
              </mc:Choice>
              <mc:Fallback>
                <p:oleObj name="Equation" r:id="rId12" imgW="152280" imgH="215640" progId="Equation.3">
                  <p:embed/>
                  <p:pic>
                    <p:nvPicPr>
                      <p:cNvPr id="0" name=""/>
                      <p:cNvPicPr>
                        <a:picLocks noChangeAspect="1" noChangeArrowheads="1"/>
                      </p:cNvPicPr>
                      <p:nvPr/>
                    </p:nvPicPr>
                    <p:blipFill>
                      <a:blip r:embed="rId13"/>
                      <a:srcRect/>
                      <a:stretch>
                        <a:fillRect/>
                      </a:stretch>
                    </p:blipFill>
                    <p:spPr bwMode="auto">
                      <a:xfrm>
                        <a:off x="2197100" y="5688568"/>
                        <a:ext cx="241300" cy="369332"/>
                      </a:xfrm>
                      <a:prstGeom prst="rect">
                        <a:avLst/>
                      </a:prstGeom>
                      <a:noFill/>
                    </p:spPr>
                  </p:pic>
                </p:oleObj>
              </mc:Fallback>
            </mc:AlternateContent>
          </a:graphicData>
        </a:graphic>
      </p:graphicFrame>
    </p:spTree>
    <p:extLst>
      <p:ext uri="{BB962C8B-B14F-4D97-AF65-F5344CB8AC3E}">
        <p14:creationId xmlns:p14="http://schemas.microsoft.com/office/powerpoint/2010/main" val="342542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left)">
                                      <p:cBhvr>
                                        <p:cTn id="31" dur="500"/>
                                        <p:tgtEl>
                                          <p:spTgt spid="10">
                                            <p:txEl>
                                              <p:pRg st="4" end="4"/>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wipe(left)">
                                      <p:cBhvr>
                                        <p:cTn id="39" dur="500"/>
                                        <p:tgtEl>
                                          <p:spTgt spid="10">
                                            <p:txEl>
                                              <p:pRg st="6" end="6"/>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wipe(left)">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left)">
                                      <p:cBhvr>
                                        <p:cTn id="52" dur="500"/>
                                        <p:tgtEl>
                                          <p:spTgt spid="4">
                                            <p:txEl>
                                              <p:pRg st="0" end="0"/>
                                            </p:tx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wipe(left)">
                                      <p:cBhvr>
                                        <p:cTn id="56" dur="500"/>
                                        <p:tgtEl>
                                          <p:spTgt spid="4">
                                            <p:txEl>
                                              <p:pRg st="1" end="1"/>
                                            </p:txEl>
                                          </p:spTgt>
                                        </p:tgtEl>
                                      </p:cBhvr>
                                    </p:animEffec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uiExpand="1" build="p"/>
      <p:bldP spid="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Solving the general aggregate expenditure equations</a:t>
            </a:r>
          </a:p>
        </p:txBody>
      </p:sp>
      <p:sp>
        <p:nvSpPr>
          <p:cNvPr id="4" name="TextBox 3"/>
          <p:cNvSpPr txBox="1">
            <a:spLocks noChangeArrowheads="1"/>
          </p:cNvSpPr>
          <p:nvPr/>
        </p:nvSpPr>
        <p:spPr bwMode="auto">
          <a:xfrm>
            <a:off x="269875" y="748964"/>
            <a:ext cx="8239125" cy="430887"/>
          </a:xfrm>
          <a:prstGeom prst="rect">
            <a:avLst/>
          </a:prstGeom>
          <a:noFill/>
          <a:ln w="9525">
            <a:noFill/>
            <a:miter lim="800000"/>
            <a:headEnd/>
            <a:tailEnd/>
          </a:ln>
        </p:spPr>
        <p:txBody>
          <a:bodyPr anchor="ctr">
            <a:spAutoFit/>
          </a:bodyPr>
          <a:lstStyle/>
          <a:p>
            <a:r>
              <a:rPr lang="en-US" sz="2200" b="0" dirty="0"/>
              <a:t>Solving now for equilibrium, we get</a:t>
            </a:r>
          </a:p>
        </p:txBody>
      </p:sp>
      <p:graphicFrame>
        <p:nvGraphicFramePr>
          <p:cNvPr id="5" name="Object 45"/>
          <p:cNvGraphicFramePr>
            <a:graphicFrameLocks noChangeAspect="1"/>
          </p:cNvGraphicFramePr>
          <p:nvPr>
            <p:extLst>
              <p:ext uri="{D42A27DB-BD31-4B8C-83A1-F6EECF244321}">
                <p14:modId xmlns:p14="http://schemas.microsoft.com/office/powerpoint/2010/main" val="1248378320"/>
              </p:ext>
            </p:extLst>
          </p:nvPr>
        </p:nvGraphicFramePr>
        <p:xfrm>
          <a:off x="2861468" y="1174750"/>
          <a:ext cx="3284538" cy="390525"/>
        </p:xfrm>
        <a:graphic>
          <a:graphicData uri="http://schemas.openxmlformats.org/presentationml/2006/ole">
            <mc:AlternateContent xmlns:mc="http://schemas.openxmlformats.org/markup-compatibility/2006">
              <mc:Choice xmlns:v="urn:schemas-microsoft-com:vml" Requires="v">
                <p:oleObj name="Equation" r:id="rId2" imgW="1892160" imgH="241200" progId="Equation.3">
                  <p:embed/>
                </p:oleObj>
              </mc:Choice>
              <mc:Fallback>
                <p:oleObj name="Equation" r:id="rId2" imgW="1892160" imgH="241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468" y="1174750"/>
                        <a:ext cx="328453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6"/>
          <p:cNvGraphicFramePr>
            <a:graphicFrameLocks noChangeAspect="1"/>
          </p:cNvGraphicFramePr>
          <p:nvPr>
            <p:extLst>
              <p:ext uri="{D42A27DB-BD31-4B8C-83A1-F6EECF244321}">
                <p14:modId xmlns:p14="http://schemas.microsoft.com/office/powerpoint/2010/main" val="4116639207"/>
              </p:ext>
            </p:extLst>
          </p:nvPr>
        </p:nvGraphicFramePr>
        <p:xfrm>
          <a:off x="1698625" y="1752600"/>
          <a:ext cx="3284538" cy="390525"/>
        </p:xfrm>
        <a:graphic>
          <a:graphicData uri="http://schemas.openxmlformats.org/presentationml/2006/ole">
            <mc:AlternateContent xmlns:mc="http://schemas.openxmlformats.org/markup-compatibility/2006">
              <mc:Choice xmlns:v="urn:schemas-microsoft-com:vml" Requires="v">
                <p:oleObj name="Equation" r:id="rId4" imgW="1892160" imgH="241200" progId="Equation.3">
                  <p:embed/>
                </p:oleObj>
              </mc:Choice>
              <mc:Fallback>
                <p:oleObj name="Equation" r:id="rId4" imgW="18921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25" y="1752600"/>
                        <a:ext cx="328453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7"/>
          <p:cNvGraphicFramePr>
            <a:graphicFrameLocks noChangeAspect="1"/>
          </p:cNvGraphicFramePr>
          <p:nvPr>
            <p:extLst>
              <p:ext uri="{D42A27DB-BD31-4B8C-83A1-F6EECF244321}">
                <p14:modId xmlns:p14="http://schemas.microsoft.com/office/powerpoint/2010/main" val="586089849"/>
              </p:ext>
            </p:extLst>
          </p:nvPr>
        </p:nvGraphicFramePr>
        <p:xfrm>
          <a:off x="1755775" y="2362200"/>
          <a:ext cx="3195638" cy="390525"/>
        </p:xfrm>
        <a:graphic>
          <a:graphicData uri="http://schemas.openxmlformats.org/presentationml/2006/ole">
            <mc:AlternateContent xmlns:mc="http://schemas.openxmlformats.org/markup-compatibility/2006">
              <mc:Choice xmlns:v="urn:schemas-microsoft-com:vml" Requires="v">
                <p:oleObj name="Equation" r:id="rId6" imgW="1841400" imgH="241200" progId="Equation.3">
                  <p:embed/>
                </p:oleObj>
              </mc:Choice>
              <mc:Fallback>
                <p:oleObj name="Equation" r:id="rId6" imgW="18414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5775" y="2362200"/>
                        <a:ext cx="319563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8"/>
          <p:cNvGraphicFramePr>
            <a:graphicFrameLocks noChangeAspect="1"/>
          </p:cNvGraphicFramePr>
          <p:nvPr>
            <p:extLst>
              <p:ext uri="{D42A27DB-BD31-4B8C-83A1-F6EECF244321}">
                <p14:modId xmlns:p14="http://schemas.microsoft.com/office/powerpoint/2010/main" val="1444281074"/>
              </p:ext>
            </p:extLst>
          </p:nvPr>
        </p:nvGraphicFramePr>
        <p:xfrm>
          <a:off x="2825750" y="2971800"/>
          <a:ext cx="5378450" cy="677863"/>
        </p:xfrm>
        <a:graphic>
          <a:graphicData uri="http://schemas.openxmlformats.org/presentationml/2006/ole">
            <mc:AlternateContent xmlns:mc="http://schemas.openxmlformats.org/markup-compatibility/2006">
              <mc:Choice xmlns:v="urn:schemas-microsoft-com:vml" Requires="v">
                <p:oleObj name="Equation" r:id="rId8" imgW="3098520" imgH="419040" progId="Equation.3">
                  <p:embed/>
                </p:oleObj>
              </mc:Choice>
              <mc:Fallback>
                <p:oleObj name="Equation" r:id="rId8" imgW="3098520" imgH="419040" progId="Equation.3">
                  <p:embed/>
                  <p:pic>
                    <p:nvPicPr>
                      <p:cNvPr id="0" name=""/>
                      <p:cNvPicPr>
                        <a:picLocks noChangeAspect="1" noChangeArrowheads="1"/>
                      </p:cNvPicPr>
                      <p:nvPr/>
                    </p:nvPicPr>
                    <p:blipFill>
                      <a:blip r:embed="rId9"/>
                      <a:srcRect/>
                      <a:stretch>
                        <a:fillRect/>
                      </a:stretch>
                    </p:blipFill>
                    <p:spPr bwMode="auto">
                      <a:xfrm>
                        <a:off x="2825750" y="2971800"/>
                        <a:ext cx="5378450"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457200" y="4343400"/>
            <a:ext cx="8239125" cy="430887"/>
          </a:xfrm>
          <a:prstGeom prst="rect">
            <a:avLst/>
          </a:prstGeom>
          <a:noFill/>
          <a:ln w="9525">
            <a:noFill/>
            <a:miter lim="800000"/>
            <a:headEnd/>
            <a:tailEnd/>
          </a:ln>
        </p:spPr>
        <p:txBody>
          <a:bodyPr anchor="ctr">
            <a:spAutoFit/>
          </a:bodyPr>
          <a:lstStyle/>
          <a:p>
            <a:r>
              <a:rPr lang="en-US" sz="2200" b="0" dirty="0"/>
              <a:t>The last equation makes clear that:</a:t>
            </a:r>
          </a:p>
        </p:txBody>
      </p:sp>
      <p:sp>
        <p:nvSpPr>
          <p:cNvPr id="10" name="Rectangle 16"/>
          <p:cNvSpPr>
            <a:spLocks noChangeArrowheads="1"/>
          </p:cNvSpPr>
          <p:nvPr/>
        </p:nvSpPr>
        <p:spPr bwMode="auto">
          <a:xfrm>
            <a:off x="1500188" y="4882693"/>
            <a:ext cx="6143625" cy="400050"/>
          </a:xfrm>
          <a:prstGeom prst="rect">
            <a:avLst/>
          </a:prstGeom>
          <a:noFill/>
          <a:ln w="9525" algn="ctr">
            <a:noFill/>
            <a:miter lim="800000"/>
            <a:headEnd/>
            <a:tailEnd/>
          </a:ln>
        </p:spPr>
        <p:txBody>
          <a:bodyPr wrap="none" anchor="ctr">
            <a:spAutoFit/>
          </a:bodyPr>
          <a:lstStyle/>
          <a:p>
            <a:pPr>
              <a:spcBef>
                <a:spcPct val="10000"/>
              </a:spcBef>
              <a:spcAft>
                <a:spcPct val="10000"/>
              </a:spcAft>
            </a:pPr>
            <a:r>
              <a:rPr lang="es-ES" sz="2000" b="0" dirty="0" err="1">
                <a:latin typeface="Times New Roman" pitchFamily="18" charset="0"/>
                <a:cs typeface="Times New Roman" pitchFamily="18" charset="0"/>
              </a:rPr>
              <a:t>Equilibrium</a:t>
            </a:r>
            <a:r>
              <a:rPr lang="es-ES" sz="2000" b="0" dirty="0">
                <a:latin typeface="Times New Roman" pitchFamily="18" charset="0"/>
                <a:cs typeface="Times New Roman" pitchFamily="18" charset="0"/>
              </a:rPr>
              <a:t> GDP = </a:t>
            </a:r>
            <a:r>
              <a:rPr lang="es-ES" sz="2000" b="0" dirty="0" err="1">
                <a:latin typeface="Times New Roman" pitchFamily="18" charset="0"/>
                <a:cs typeface="Times New Roman" pitchFamily="18" charset="0"/>
              </a:rPr>
              <a:t>Autonomous</a:t>
            </a:r>
            <a:r>
              <a:rPr lang="es-ES" sz="2000" b="0" dirty="0">
                <a:latin typeface="Times New Roman" pitchFamily="18" charset="0"/>
                <a:cs typeface="Times New Roman" pitchFamily="18" charset="0"/>
              </a:rPr>
              <a:t> </a:t>
            </a:r>
            <a:r>
              <a:rPr lang="es-ES" sz="2000" b="0" dirty="0" err="1">
                <a:latin typeface="Times New Roman" pitchFamily="18" charset="0"/>
                <a:cs typeface="Times New Roman" pitchFamily="18" charset="0"/>
              </a:rPr>
              <a:t>expenditure</a:t>
            </a:r>
            <a:r>
              <a:rPr lang="es-ES" sz="2000" b="0" dirty="0">
                <a:latin typeface="Times New Roman" pitchFamily="18" charset="0"/>
                <a:cs typeface="Times New Roman" pitchFamily="18" charset="0"/>
              </a:rPr>
              <a:t> </a:t>
            </a:r>
            <a:r>
              <a:rPr lang="es-ES" sz="2000" b="0" dirty="0"/>
              <a:t>×</a:t>
            </a:r>
            <a:r>
              <a:rPr lang="es-ES" sz="2000" b="0" dirty="0">
                <a:latin typeface="Times New Roman" pitchFamily="18" charset="0"/>
                <a:cs typeface="Times New Roman" pitchFamily="18" charset="0"/>
              </a:rPr>
              <a:t> </a:t>
            </a:r>
            <a:r>
              <a:rPr lang="es-ES" sz="2000" b="0" dirty="0" err="1">
                <a:latin typeface="Times New Roman" pitchFamily="18" charset="0"/>
                <a:cs typeface="Times New Roman" pitchFamily="18" charset="0"/>
              </a:rPr>
              <a:t>Multiplier</a:t>
            </a:r>
            <a:endParaRPr lang="en-US" sz="2000" b="0" dirty="0">
              <a:latin typeface="Times New Roman" pitchFamily="18" charset="0"/>
              <a:cs typeface="Times New Roman" pitchFamily="18" charset="0"/>
            </a:endParaRPr>
          </a:p>
        </p:txBody>
      </p:sp>
    </p:spTree>
    <p:extLst>
      <p:ext uri="{BB962C8B-B14F-4D97-AF65-F5344CB8AC3E}">
        <p14:creationId xmlns:p14="http://schemas.microsoft.com/office/powerpoint/2010/main" val="49604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Macroeconomic equilibrium</a:t>
            </a:r>
          </a:p>
        </p:txBody>
      </p:sp>
      <p:sp>
        <p:nvSpPr>
          <p:cNvPr id="3" name="Text Placeholder 2"/>
          <p:cNvSpPr>
            <a:spLocks noGrp="1"/>
          </p:cNvSpPr>
          <p:nvPr>
            <p:ph type="body" sz="quarter" idx="11"/>
          </p:nvPr>
        </p:nvSpPr>
        <p:spPr/>
        <p:txBody>
          <a:bodyPr/>
          <a:lstStyle/>
          <a:p>
            <a:pPr>
              <a:spcBef>
                <a:spcPts val="0"/>
              </a:spcBef>
              <a:spcAft>
                <a:spcPts val="1200"/>
              </a:spcAft>
              <a:defRPr/>
            </a:pPr>
            <a:r>
              <a:rPr lang="en-US" dirty="0"/>
              <a:t>Equilibrium in the economy occurs when spending on output is equal to the value of output produced; that is:</a:t>
            </a:r>
          </a:p>
          <a:p>
            <a:pPr>
              <a:spcBef>
                <a:spcPts val="0"/>
              </a:spcBef>
              <a:spcAft>
                <a:spcPts val="1200"/>
              </a:spcAft>
              <a:defRPr/>
            </a:pPr>
            <a:r>
              <a:rPr lang="en-US" dirty="0"/>
              <a:t>	</a:t>
            </a:r>
            <a:r>
              <a:rPr lang="en-US" i="1" dirty="0"/>
              <a:t>Aggregate expenditure = GDP</a:t>
            </a:r>
          </a:p>
          <a:p>
            <a:pPr>
              <a:spcBef>
                <a:spcPts val="0"/>
              </a:spcBef>
              <a:spcAft>
                <a:spcPts val="1200"/>
              </a:spcAft>
              <a:defRPr/>
            </a:pPr>
            <a:endParaRPr lang="en-US" dirty="0"/>
          </a:p>
          <a:p>
            <a:pPr>
              <a:spcBef>
                <a:spcPts val="0"/>
              </a:spcBef>
              <a:spcAft>
                <a:spcPts val="1200"/>
              </a:spcAft>
              <a:defRPr/>
            </a:pPr>
            <a:r>
              <a:rPr lang="en-US" dirty="0"/>
              <a:t>We know from previous chapters that GDP is generally changing—growing—from year to year; for simplicity, we will assume in this chapter that the economy is not growing.</a:t>
            </a:r>
          </a:p>
        </p:txBody>
      </p:sp>
    </p:spTree>
    <p:extLst>
      <p:ext uri="{BB962C8B-B14F-4D97-AF65-F5344CB8AC3E}">
        <p14:creationId xmlns:p14="http://schemas.microsoft.com/office/powerpoint/2010/main" val="313647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Adjustments to macroeconomic equilibrium</a:t>
            </a:r>
          </a:p>
        </p:txBody>
      </p:sp>
      <p:sp>
        <p:nvSpPr>
          <p:cNvPr id="2" name="Text Placeholder 1"/>
          <p:cNvSpPr>
            <a:spLocks noGrp="1"/>
          </p:cNvSpPr>
          <p:nvPr>
            <p:ph type="body" sz="quarter" idx="11"/>
          </p:nvPr>
        </p:nvSpPr>
        <p:spPr>
          <a:xfrm>
            <a:off x="152400" y="838200"/>
            <a:ext cx="8839200" cy="1295400"/>
          </a:xfrm>
        </p:spPr>
        <p:txBody>
          <a:bodyPr/>
          <a:lstStyle/>
          <a:p>
            <a:pPr>
              <a:spcBef>
                <a:spcPts val="0"/>
              </a:spcBef>
              <a:spcAft>
                <a:spcPts val="1200"/>
              </a:spcAft>
              <a:defRPr/>
            </a:pPr>
            <a:r>
              <a:rPr lang="en-US" dirty="0"/>
              <a:t>Just like markets for a particular product may not be in equilibrium (quantity supplied may not equal quantity demanded at the current price), the economy may not be in equilibrium.</a:t>
            </a:r>
          </a:p>
        </p:txBody>
      </p:sp>
      <p:sp>
        <p:nvSpPr>
          <p:cNvPr id="3" name="Text Placeholder 2"/>
          <p:cNvSpPr>
            <a:spLocks noGrp="1"/>
          </p:cNvSpPr>
          <p:nvPr>
            <p:ph type="body" sz="quarter" idx="12"/>
          </p:nvPr>
        </p:nvSpPr>
        <p:spPr>
          <a:xfrm>
            <a:off x="5867400" y="5875337"/>
            <a:ext cx="2290763" cy="449263"/>
          </a:xfrm>
        </p:spPr>
        <p:txBody>
          <a:bodyPr/>
          <a:lstStyle/>
          <a:p>
            <a:r>
              <a:rPr lang="en-US" dirty="0"/>
              <a:t>The relationship between aggregate expenditure and GDP</a:t>
            </a:r>
          </a:p>
        </p:txBody>
      </p:sp>
      <p:sp>
        <p:nvSpPr>
          <p:cNvPr id="4" name="Text Placeholder 3"/>
          <p:cNvSpPr>
            <a:spLocks noGrp="1"/>
          </p:cNvSpPr>
          <p:nvPr>
            <p:ph type="body" sz="quarter" idx="13"/>
          </p:nvPr>
        </p:nvSpPr>
        <p:spPr>
          <a:xfrm>
            <a:off x="4533900" y="5875337"/>
            <a:ext cx="1352550" cy="381000"/>
          </a:xfrm>
        </p:spPr>
        <p:txBody>
          <a:bodyPr/>
          <a:lstStyle/>
          <a:p>
            <a:r>
              <a:rPr lang="en-US" dirty="0"/>
              <a:t>Table 12.1</a:t>
            </a:r>
          </a:p>
        </p:txBody>
      </p:sp>
      <p:graphicFrame>
        <p:nvGraphicFramePr>
          <p:cNvPr id="6" name="Group 66"/>
          <p:cNvGraphicFramePr>
            <a:graphicFrameLocks noGrp="1"/>
          </p:cNvGraphicFramePr>
          <p:nvPr>
            <p:extLst>
              <p:ext uri="{D42A27DB-BD31-4B8C-83A1-F6EECF244321}">
                <p14:modId xmlns:p14="http://schemas.microsoft.com/office/powerpoint/2010/main" val="3156672331"/>
              </p:ext>
            </p:extLst>
          </p:nvPr>
        </p:nvGraphicFramePr>
        <p:xfrm>
          <a:off x="304800" y="3657600"/>
          <a:ext cx="8243885" cy="2072640"/>
        </p:xfrm>
        <a:graphic>
          <a:graphicData uri="http://schemas.openxmlformats.org/drawingml/2006/table">
            <a:tbl>
              <a:tblPr/>
              <a:tblGrid>
                <a:gridCol w="2671760">
                  <a:extLst>
                    <a:ext uri="{9D8B030D-6E8A-4147-A177-3AD203B41FA5}">
                      <a16:colId xmlns:a16="http://schemas.microsoft.com/office/drawing/2014/main" val="20000"/>
                    </a:ext>
                  </a:extLst>
                </a:gridCol>
                <a:gridCol w="2781300">
                  <a:extLst>
                    <a:ext uri="{9D8B030D-6E8A-4147-A177-3AD203B41FA5}">
                      <a16:colId xmlns:a16="http://schemas.microsoft.com/office/drawing/2014/main" val="20001"/>
                    </a:ext>
                  </a:extLst>
                </a:gridCol>
                <a:gridCol w="2790825">
                  <a:extLst>
                    <a:ext uri="{9D8B030D-6E8A-4147-A177-3AD203B41FA5}">
                      <a16:colId xmlns:a16="http://schemas.microsoft.com/office/drawing/2014/main" val="20002"/>
                    </a:ext>
                  </a:extLst>
                </a:gridCol>
              </a:tblGrid>
              <a:tr h="253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cs typeface="Times New Roman" pitchFamily="18" charset="0"/>
                        </a:rPr>
                        <a:t>If . . .</a:t>
                      </a:r>
                      <a:endParaRPr kumimoji="0" lang="en-US" sz="1600" b="1" i="0" u="none" strike="noStrike" cap="none" normalizeH="0" baseline="0" dirty="0">
                        <a:ln>
                          <a:noFill/>
                        </a:ln>
                        <a:solidFill>
                          <a:srgbClr val="0066B3"/>
                        </a:solidFill>
                        <a:effectLst/>
                        <a:latin typeface="Arial" charset="0"/>
                      </a:endParaRPr>
                    </a:p>
                  </a:txBody>
                  <a:tcPr anchor="b"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cs typeface="Times New Roman" pitchFamily="18" charset="0"/>
                        </a:rPr>
                        <a:t>then . . .</a:t>
                      </a:r>
                      <a:endParaRPr kumimoji="0" lang="en-US" sz="1600" b="1" i="0" u="none" strike="noStrike" cap="none" normalizeH="0" baseline="0" dirty="0">
                        <a:ln>
                          <a:noFill/>
                        </a:ln>
                        <a:solidFill>
                          <a:srgbClr val="0066B3"/>
                        </a:solidFill>
                        <a:effectLst/>
                        <a:latin typeface="Arial" charset="0"/>
                      </a:endParaRPr>
                    </a:p>
                  </a:txBody>
                  <a:tcPr anchor="b"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cs typeface="Times New Roman" pitchFamily="18" charset="0"/>
                        </a:rPr>
                        <a:t>and . . .</a:t>
                      </a:r>
                      <a:endParaRPr kumimoji="0" lang="en-US" sz="1600" b="1" i="0" u="none" strike="noStrike" cap="none" normalizeH="0" baseline="0" dirty="0">
                        <a:ln>
                          <a:noFill/>
                        </a:ln>
                        <a:solidFill>
                          <a:srgbClr val="0066B3"/>
                        </a:solidFill>
                        <a:effectLst/>
                        <a:latin typeface="Arial" charset="0"/>
                      </a:endParaRPr>
                    </a:p>
                  </a:txBody>
                  <a:tcPr anchor="b"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aggregate expenditure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Times New Roman" pitchFamily="18" charset="0"/>
                        </a:rPr>
                        <a:t>equal</a:t>
                      </a:r>
                      <a:r>
                        <a:rPr kumimoji="0" lang="en-US" sz="1600" b="0" i="0" u="none" strike="noStrike" cap="none" normalizeH="0" baseline="0" dirty="0">
                          <a:ln>
                            <a:noFill/>
                          </a:ln>
                          <a:solidFill>
                            <a:schemeClr val="tx1"/>
                          </a:solidFill>
                          <a:effectLst/>
                          <a:latin typeface="Arial" charset="0"/>
                          <a:cs typeface="Times New Roman" pitchFamily="18" charset="0"/>
                        </a:rPr>
                        <a:t> to GDP</a:t>
                      </a:r>
                      <a:endParaRPr kumimoji="0" lang="en-US" sz="1600" b="0" i="0" u="none" strike="noStrike" cap="none" normalizeH="0" baseline="0" dirty="0">
                        <a:ln>
                          <a:noFill/>
                        </a:ln>
                        <a:solidFill>
                          <a:schemeClr val="tx1"/>
                        </a:solidFill>
                        <a:effectLst/>
                        <a:latin typeface="Arial" charset="0"/>
                      </a:endParaRPr>
                    </a:p>
                  </a:txBody>
                  <a:tcPr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inventories are </a:t>
                      </a:r>
                      <a:r>
                        <a:rPr kumimoji="0" lang="en-US" sz="1600" b="0" i="1" u="none" strike="noStrike" cap="none" normalizeH="0" baseline="0" dirty="0">
                          <a:ln>
                            <a:noFill/>
                          </a:ln>
                          <a:solidFill>
                            <a:schemeClr val="tx1"/>
                          </a:solidFill>
                          <a:effectLst/>
                          <a:latin typeface="Arial" charset="0"/>
                          <a:cs typeface="Times New Roman" pitchFamily="18" charset="0"/>
                        </a:rPr>
                        <a:t>unchanged</a:t>
                      </a:r>
                      <a:endParaRPr kumimoji="0" lang="en-US" sz="1600" b="0" i="1" u="none" strike="noStrike" cap="none" normalizeH="0" baseline="0" dirty="0">
                        <a:ln>
                          <a:noFill/>
                        </a:ln>
                        <a:solidFill>
                          <a:schemeClr val="tx1"/>
                        </a:solidFill>
                        <a:effectLst/>
                        <a:latin typeface="Arial" charset="0"/>
                      </a:endParaRPr>
                    </a:p>
                  </a:txBody>
                  <a:tcPr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the economy is in</a:t>
                      </a:r>
                      <a:br>
                        <a:rPr kumimoji="0" lang="en-US" sz="1600" b="0" i="0" u="none" strike="noStrike" cap="none" normalizeH="0" baseline="0" dirty="0">
                          <a:ln>
                            <a:noFill/>
                          </a:ln>
                          <a:solidFill>
                            <a:schemeClr val="tx1"/>
                          </a:solidFill>
                          <a:effectLst/>
                          <a:latin typeface="Arial" charset="0"/>
                          <a:cs typeface="Times New Roman" pitchFamily="18" charset="0"/>
                        </a:rPr>
                      </a:br>
                      <a:r>
                        <a:rPr kumimoji="0" lang="en-US" sz="1600" b="0" i="1" u="none" strike="noStrike" cap="none" normalizeH="0" baseline="0" dirty="0">
                          <a:ln>
                            <a:noFill/>
                          </a:ln>
                          <a:solidFill>
                            <a:schemeClr val="tx1"/>
                          </a:solidFill>
                          <a:effectLst/>
                          <a:latin typeface="Arial" charset="0"/>
                          <a:cs typeface="Times New Roman" pitchFamily="18" charset="0"/>
                        </a:rPr>
                        <a:t>macroeconomic equilibrium.</a:t>
                      </a:r>
                      <a:endParaRPr kumimoji="0" lang="en-US" sz="1600" b="0" i="1" u="none" strike="noStrike" cap="none" normalizeH="0" baseline="0" dirty="0">
                        <a:ln>
                          <a:noFill/>
                        </a:ln>
                        <a:solidFill>
                          <a:schemeClr val="tx1"/>
                        </a:solidFill>
                        <a:effectLst/>
                        <a:latin typeface="Arial" charset="0"/>
                      </a:endParaRPr>
                    </a:p>
                  </a:txBody>
                  <a:tcPr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3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aggregate expenditure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Times New Roman" pitchFamily="18" charset="0"/>
                        </a:rPr>
                        <a:t>less</a:t>
                      </a:r>
                      <a:r>
                        <a:rPr kumimoji="0" lang="en-US" sz="1600" b="0" i="0" u="none" strike="noStrike" cap="none" normalizeH="0" baseline="0" dirty="0">
                          <a:ln>
                            <a:noFill/>
                          </a:ln>
                          <a:solidFill>
                            <a:schemeClr val="tx1"/>
                          </a:solidFill>
                          <a:effectLst/>
                          <a:latin typeface="Arial" charset="0"/>
                          <a:cs typeface="Times New Roman" pitchFamily="18" charset="0"/>
                        </a:rPr>
                        <a:t> than GDP</a:t>
                      </a:r>
                      <a:endParaRPr kumimoji="0" lang="en-US" sz="1600" b="0" i="0" u="none" strike="noStrike" cap="none" normalizeH="0" baseline="0" dirty="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inventories </a:t>
                      </a:r>
                      <a:r>
                        <a:rPr kumimoji="0" lang="en-US" sz="1600" b="0" i="1" u="none" strike="noStrike" cap="none" normalizeH="0" baseline="0" dirty="0">
                          <a:ln>
                            <a:noFill/>
                          </a:ln>
                          <a:solidFill>
                            <a:schemeClr val="tx1"/>
                          </a:solidFill>
                          <a:effectLst/>
                          <a:latin typeface="Arial" charset="0"/>
                          <a:cs typeface="Times New Roman" pitchFamily="18" charset="0"/>
                        </a:rPr>
                        <a:t>rise</a:t>
                      </a:r>
                      <a:endParaRPr kumimoji="0" lang="en-US" sz="1600" b="0" i="1" u="none" strike="noStrike" cap="none" normalizeH="0" baseline="0" dirty="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GDP and employment</a:t>
                      </a:r>
                      <a:br>
                        <a:rPr kumimoji="0" lang="en-US" sz="1600" b="0" i="0" u="none" strike="noStrike" cap="none" normalizeH="0" baseline="0" dirty="0">
                          <a:ln>
                            <a:noFill/>
                          </a:ln>
                          <a:solidFill>
                            <a:schemeClr val="tx1"/>
                          </a:solidFill>
                          <a:effectLst/>
                          <a:latin typeface="Arial" charset="0"/>
                          <a:cs typeface="Times New Roman" pitchFamily="18" charset="0"/>
                        </a:rPr>
                      </a:br>
                      <a:r>
                        <a:rPr kumimoji="0" lang="en-US" sz="1600" b="0" i="1" u="none" strike="noStrike" cap="none" normalizeH="0" baseline="0" dirty="0">
                          <a:ln>
                            <a:noFill/>
                          </a:ln>
                          <a:solidFill>
                            <a:schemeClr val="tx1"/>
                          </a:solidFill>
                          <a:effectLst/>
                          <a:latin typeface="Arial" charset="0"/>
                          <a:cs typeface="Times New Roman" pitchFamily="18" charset="0"/>
                        </a:rPr>
                        <a:t>decrease.</a:t>
                      </a:r>
                      <a:endParaRPr kumimoji="0" lang="en-US" sz="1600" b="0" i="1" u="none" strike="noStrike" cap="none" normalizeH="0" baseline="0" dirty="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3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aggregate expenditure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Times New Roman" pitchFamily="18" charset="0"/>
                        </a:rPr>
                        <a:t>greater</a:t>
                      </a:r>
                      <a:r>
                        <a:rPr kumimoji="0" lang="en-US" sz="1600" b="0" i="0" u="none" strike="noStrike" cap="none" normalizeH="0" baseline="0" dirty="0">
                          <a:ln>
                            <a:noFill/>
                          </a:ln>
                          <a:solidFill>
                            <a:schemeClr val="tx1"/>
                          </a:solidFill>
                          <a:effectLst/>
                          <a:latin typeface="Arial" charset="0"/>
                          <a:cs typeface="Times New Roman" pitchFamily="18" charset="0"/>
                        </a:rPr>
                        <a:t> than GDP</a:t>
                      </a:r>
                      <a:endParaRPr kumimoji="0" lang="en-US" sz="1600" b="0" i="0" u="none" strike="noStrike" cap="none" normalizeH="0" baseline="0" dirty="0">
                        <a:ln>
                          <a:noFill/>
                        </a:ln>
                        <a:solidFill>
                          <a:schemeClr val="tx1"/>
                        </a:solidFill>
                        <a:effectLst/>
                        <a:latin typeface="Arial" charset="0"/>
                      </a:endParaRPr>
                    </a:p>
                  </a:txBody>
                  <a:tcPr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inventories </a:t>
                      </a:r>
                      <a:r>
                        <a:rPr kumimoji="0" lang="en-US" sz="1600" b="0" i="1" u="none" strike="noStrike" cap="none" normalizeH="0" baseline="0" dirty="0">
                          <a:ln>
                            <a:noFill/>
                          </a:ln>
                          <a:solidFill>
                            <a:schemeClr val="tx1"/>
                          </a:solidFill>
                          <a:effectLst/>
                          <a:latin typeface="Arial" charset="0"/>
                          <a:cs typeface="Times New Roman" pitchFamily="18" charset="0"/>
                        </a:rPr>
                        <a:t>fall</a:t>
                      </a:r>
                      <a:endParaRPr kumimoji="0" lang="en-US" sz="1600" b="0" i="1" u="none" strike="noStrike" cap="none" normalizeH="0" baseline="0" dirty="0">
                        <a:ln>
                          <a:noFill/>
                        </a:ln>
                        <a:solidFill>
                          <a:schemeClr val="tx1"/>
                        </a:solidFill>
                        <a:effectLst/>
                        <a:latin typeface="Arial" charset="0"/>
                      </a:endParaRPr>
                    </a:p>
                  </a:txBody>
                  <a:tcPr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Times New Roman" pitchFamily="18" charset="0"/>
                        </a:rPr>
                        <a:t>GDP and employment</a:t>
                      </a:r>
                      <a:br>
                        <a:rPr kumimoji="0" lang="en-US" sz="1600" b="0" i="0" u="none" strike="noStrike" cap="none" normalizeH="0" baseline="0" dirty="0">
                          <a:ln>
                            <a:noFill/>
                          </a:ln>
                          <a:solidFill>
                            <a:schemeClr val="tx1"/>
                          </a:solidFill>
                          <a:effectLst/>
                          <a:latin typeface="Arial" charset="0"/>
                          <a:cs typeface="Times New Roman" pitchFamily="18" charset="0"/>
                        </a:rPr>
                      </a:br>
                      <a:r>
                        <a:rPr kumimoji="0" lang="en-US" sz="1600" b="0" i="1" u="none" strike="noStrike" cap="none" normalizeH="0" baseline="0" dirty="0">
                          <a:ln>
                            <a:noFill/>
                          </a:ln>
                          <a:solidFill>
                            <a:schemeClr val="tx1"/>
                          </a:solidFill>
                          <a:effectLst/>
                          <a:latin typeface="Arial" charset="0"/>
                          <a:cs typeface="Times New Roman" pitchFamily="18" charset="0"/>
                        </a:rPr>
                        <a:t>increase</a:t>
                      </a:r>
                      <a:r>
                        <a:rPr kumimoji="0" lang="en-US" sz="1600" b="1" i="0" u="none" strike="noStrike" cap="none" normalizeH="0" baseline="0" dirty="0">
                          <a:ln>
                            <a:noFill/>
                          </a:ln>
                          <a:solidFill>
                            <a:schemeClr val="tx1"/>
                          </a:solidFill>
                          <a:effectLst/>
                          <a:latin typeface="Arial" charset="0"/>
                          <a:cs typeface="Times New Roman" pitchFamily="18" charset="0"/>
                        </a:rPr>
                        <a:t>.</a:t>
                      </a:r>
                      <a:endParaRPr kumimoji="0" lang="en-US" sz="1600" b="0" i="0" u="none" strike="noStrike" cap="none" normalizeH="0" baseline="0" dirty="0">
                        <a:ln>
                          <a:noFill/>
                        </a:ln>
                        <a:solidFill>
                          <a:schemeClr val="tx1"/>
                        </a:solidFill>
                        <a:effectLst/>
                        <a:latin typeface="Arial" charset="0"/>
                      </a:endParaRPr>
                    </a:p>
                  </a:txBody>
                  <a:tcPr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163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a:t>The effect of unplanned changes in inventories</a:t>
            </a:r>
          </a:p>
        </p:txBody>
      </p:sp>
      <p:sp>
        <p:nvSpPr>
          <p:cNvPr id="2" name="Text Placeholder 1"/>
          <p:cNvSpPr>
            <a:spLocks noGrp="1"/>
          </p:cNvSpPr>
          <p:nvPr>
            <p:ph type="body" sz="quarter" idx="11"/>
          </p:nvPr>
        </p:nvSpPr>
        <p:spPr>
          <a:xfrm>
            <a:off x="152400" y="838200"/>
            <a:ext cx="4800600" cy="5638800"/>
          </a:xfrm>
        </p:spPr>
        <p:txBody>
          <a:bodyPr/>
          <a:lstStyle/>
          <a:p>
            <a:pPr>
              <a:spcAft>
                <a:spcPts val="1200"/>
              </a:spcAft>
            </a:pPr>
            <a:r>
              <a:rPr lang="en-US" dirty="0"/>
              <a:t>Firms like Apple don’t want to keep too much inventory on hand. Not only is it expensive, but technology quickly becomes outdated.</a:t>
            </a:r>
          </a:p>
          <a:p>
            <a:pPr>
              <a:spcAft>
                <a:spcPts val="1200"/>
              </a:spcAft>
            </a:pPr>
            <a:r>
              <a:rPr lang="en-US" dirty="0"/>
              <a:t>Apple </a:t>
            </a:r>
            <a:r>
              <a:rPr lang="en-US" i="1" dirty="0"/>
              <a:t>forecasts</a:t>
            </a:r>
            <a:r>
              <a:rPr lang="en-US" dirty="0"/>
              <a:t> its sales each month, and plans to have adequate inventory to cover sales. If sales are stronger than expected, it initially covers the extra sales through falling inventories.</a:t>
            </a:r>
          </a:p>
          <a:p>
            <a:pPr marL="342900" indent="-342900">
              <a:spcAft>
                <a:spcPts val="1200"/>
              </a:spcAft>
              <a:buFont typeface="Arial" panose="020B0604020202020204" pitchFamily="34" charset="0"/>
              <a:buChar char="•"/>
            </a:pPr>
            <a:r>
              <a:rPr lang="en-US" dirty="0"/>
              <a:t>The falling inventories signal to Apple that it should hire more workers in order to increase production.</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6800"/>
            <a:ext cx="3362762"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39880</TotalTime>
  <Words>6656</Words>
  <Application>Microsoft Office PowerPoint</Application>
  <PresentationFormat>On-screen Show (4:3)</PresentationFormat>
  <Paragraphs>753</Paragraphs>
  <Slides>62</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9" baseType="lpstr">
      <vt:lpstr>Arial</vt:lpstr>
      <vt:lpstr>Calibri</vt:lpstr>
      <vt:lpstr>Cambria Math</vt:lpstr>
      <vt:lpstr>Futura Md BT</vt:lpstr>
      <vt:lpstr>Times New Roman</vt:lpstr>
      <vt:lpstr>original</vt:lpstr>
      <vt:lpstr>Equation</vt:lpstr>
      <vt:lpstr>PowerPoint Presentation</vt:lpstr>
      <vt:lpstr>Aggregate Expenditure and Output in the Short Run</vt:lpstr>
      <vt:lpstr>The Aggregate Expenditure Model</vt:lpstr>
      <vt:lpstr>Aggregate expenditure model</vt:lpstr>
      <vt:lpstr>Four components of aggregate expenditure</vt:lpstr>
      <vt:lpstr>Planned investment vs. actual investment</vt:lpstr>
      <vt:lpstr>Macroeconomic equilibrium</vt:lpstr>
      <vt:lpstr>Adjustments to macroeconomic equilibrium</vt:lpstr>
      <vt:lpstr>The effect of unplanned changes in inventories</vt:lpstr>
      <vt:lpstr>Determining the Level of Aggregate Expenditure in the Economy</vt:lpstr>
      <vt:lpstr>Components of real aggregate expenditure</vt:lpstr>
      <vt:lpstr>Consumption</vt:lpstr>
      <vt:lpstr>Determinants of consumption</vt:lpstr>
      <vt:lpstr>More determinants of consumption</vt:lpstr>
      <vt:lpstr>The consumption function</vt:lpstr>
      <vt:lpstr>Marginal propensity to consume</vt:lpstr>
      <vt:lpstr>Consumption and national income</vt:lpstr>
      <vt:lpstr>The relationship between consumption and national income</vt:lpstr>
      <vt:lpstr>Income, consumption, and saving</vt:lpstr>
      <vt:lpstr>Marginal propensity to save</vt:lpstr>
      <vt:lpstr>Planned investment</vt:lpstr>
      <vt:lpstr>Determinants of planned investment</vt:lpstr>
      <vt:lpstr>Determinants of planned investment—continued</vt:lpstr>
      <vt:lpstr>Intel moves into tablets</vt:lpstr>
      <vt:lpstr>Government purchases</vt:lpstr>
      <vt:lpstr>Net exports</vt:lpstr>
      <vt:lpstr>Determinants of net exports</vt:lpstr>
      <vt:lpstr>The iPhone is made in China… or is it?</vt:lpstr>
      <vt:lpstr>Graphing Macroeconomic Equilibrium</vt:lpstr>
      <vt:lpstr>The 45°-line diagram</vt:lpstr>
      <vt:lpstr>The 45°-line diagram (or Keynesian cross)</vt:lpstr>
      <vt:lpstr>Determining the macroeconomic equilibrium</vt:lpstr>
      <vt:lpstr>Finding macroeconomic equilibrium—part 1</vt:lpstr>
      <vt:lpstr>Finding macroeconomic equilibrium—part 2</vt:lpstr>
      <vt:lpstr>Finding macroeconomic equilibrium—part 3</vt:lpstr>
      <vt:lpstr>Adjustment to macroeconomic equilibrium</vt:lpstr>
      <vt:lpstr>Recession on the 45°-line diagram</vt:lpstr>
      <vt:lpstr>The important role of inventories</vt:lpstr>
      <vt:lpstr>A numerical example of macroeconomic equilibrium</vt:lpstr>
      <vt:lpstr>The Multiplier Effect</vt:lpstr>
      <vt:lpstr>Autonomous and induced expenditures</vt:lpstr>
      <vt:lpstr>Autonomous and induced expenditures—cont.</vt:lpstr>
      <vt:lpstr>The multiplier effect in action</vt:lpstr>
      <vt:lpstr>Eventual effect of the multiplier</vt:lpstr>
      <vt:lpstr>The multiplier in reverse: the Great Depression</vt:lpstr>
      <vt:lpstr>The multiplier in reverse—continued</vt:lpstr>
      <vt:lpstr>The multiplier and the marginal propensity to consume</vt:lpstr>
      <vt:lpstr>A formula for the multiplier</vt:lpstr>
      <vt:lpstr>Summarizing the multiplier effect</vt:lpstr>
      <vt:lpstr>The paradox of thrift</vt:lpstr>
      <vt:lpstr>The Aggregate Demand Curve</vt:lpstr>
      <vt:lpstr>The price level and aggregate expenditures</vt:lpstr>
      <vt:lpstr>How does the price level affect aggregate expenditures?</vt:lpstr>
      <vt:lpstr>The effect of a change in price level on real GDP</vt:lpstr>
      <vt:lpstr>The aggregate demand curve</vt:lpstr>
      <vt:lpstr>Common misconceptions to avoid</vt:lpstr>
      <vt:lpstr>The Algebra of Macroeconomic Equilibrium</vt:lpstr>
      <vt:lpstr>Why build a numerical model?</vt:lpstr>
      <vt:lpstr>Aggregate expenditure equations</vt:lpstr>
      <vt:lpstr>Solving the model</vt:lpstr>
      <vt:lpstr>General aggregate expenditure equations</vt:lpstr>
      <vt:lpstr>Solving the general aggregate expenditure equations</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1555</cp:revision>
  <cp:lastPrinted>2012-08-26T22:27:34Z</cp:lastPrinted>
  <dcterms:created xsi:type="dcterms:W3CDTF">2010-11-05T19:39:20Z</dcterms:created>
  <dcterms:modified xsi:type="dcterms:W3CDTF">2021-07-18T03:37:04Z</dcterms:modified>
</cp:coreProperties>
</file>